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9"/>
  </p:notesMasterIdLst>
  <p:sldIdLst>
    <p:sldId id="258" r:id="rId2"/>
    <p:sldId id="281" r:id="rId3"/>
    <p:sldId id="282" r:id="rId4"/>
    <p:sldId id="283" r:id="rId5"/>
    <p:sldId id="280" r:id="rId6"/>
    <p:sldId id="294" r:id="rId7"/>
    <p:sldId id="284" r:id="rId8"/>
    <p:sldId id="285" r:id="rId9"/>
    <p:sldId id="286" r:id="rId10"/>
    <p:sldId id="287" r:id="rId11"/>
    <p:sldId id="291" r:id="rId12"/>
    <p:sldId id="292" r:id="rId13"/>
    <p:sldId id="293" r:id="rId14"/>
    <p:sldId id="273" r:id="rId15"/>
    <p:sldId id="268" r:id="rId16"/>
    <p:sldId id="295" r:id="rId17"/>
    <p:sldId id="296" r:id="rId18"/>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E02"/>
    <a:srgbClr val="B8C4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4" autoAdjust="0"/>
    <p:restoredTop sz="94694"/>
  </p:normalViewPr>
  <p:slideViewPr>
    <p:cSldViewPr snapToGrid="0">
      <p:cViewPr varScale="1">
        <p:scale>
          <a:sx n="136" d="100"/>
          <a:sy n="136" d="100"/>
        </p:scale>
        <p:origin x="208"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D66C7F6B-0EA4-4568-B3AD-07F4C9215F14}" type="datetimeFigureOut">
              <a:rPr lang="en-GB" smtClean="0"/>
              <a:t>02/11/2022</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A148C5EA-0980-4B5B-A61D-981657645E8C}" type="slidenum">
              <a:rPr lang="en-GB" smtClean="0"/>
              <a:t>‹#›</a:t>
            </a:fld>
            <a:endParaRPr lang="en-GB"/>
          </a:p>
        </p:txBody>
      </p:sp>
    </p:spTree>
    <p:extLst>
      <p:ext uri="{BB962C8B-B14F-4D97-AF65-F5344CB8AC3E}">
        <p14:creationId xmlns:p14="http://schemas.microsoft.com/office/powerpoint/2010/main" val="144255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8A173-2D68-4421-A3C7-33A76E7FB2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804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pPr marL="171450" indent="-171450">
              <a:buFontTx/>
              <a:buChar char="-"/>
            </a:pPr>
            <a:r>
              <a:rPr lang="en-GB" sz="1200" b="0" i="0" kern="1200" dirty="0">
                <a:solidFill>
                  <a:schemeClr val="tx1"/>
                </a:solidFill>
                <a:effectLst/>
                <a:latin typeface="+mn-lt"/>
                <a:ea typeface="+mn-ea"/>
                <a:cs typeface="+mn-cs"/>
              </a:rPr>
              <a:t>. </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A148C5EA-0980-4B5B-A61D-981657645E8C}" type="slidenum">
              <a:rPr lang="en-GB" smtClean="0"/>
              <a:t>5</a:t>
            </a:fld>
            <a:endParaRPr lang="en-GB"/>
          </a:p>
        </p:txBody>
      </p:sp>
    </p:spTree>
    <p:extLst>
      <p:ext uri="{BB962C8B-B14F-4D97-AF65-F5344CB8AC3E}">
        <p14:creationId xmlns:p14="http://schemas.microsoft.com/office/powerpoint/2010/main" val="3469655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0B384-F1F7-926C-2D7A-5B163BF77621}"/>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4C844DCE-06BA-847A-F974-041BD0C2D6A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6132A0C-1EC5-03EB-C26E-AF825E2CD6B5}"/>
              </a:ext>
            </a:extLst>
          </p:cNvPr>
          <p:cNvSpPr>
            <a:spLocks noGrp="1"/>
          </p:cNvSpPr>
          <p:nvPr>
            <p:ph type="dt" sz="half" idx="10"/>
          </p:nvPr>
        </p:nvSpPr>
        <p:spPr/>
        <p:txBody>
          <a:bodyPr/>
          <a:lstStyle/>
          <a:p>
            <a:fld id="{10E51C6C-0654-4B27-85E7-CDFD5E4C95F3}" type="datetimeFigureOut">
              <a:rPr lang="en-GB" smtClean="0"/>
              <a:t>02/11/2022</a:t>
            </a:fld>
            <a:endParaRPr lang="en-GB"/>
          </a:p>
        </p:txBody>
      </p:sp>
      <p:sp>
        <p:nvSpPr>
          <p:cNvPr id="5" name="Footer Placeholder 4">
            <a:extLst>
              <a:ext uri="{FF2B5EF4-FFF2-40B4-BE49-F238E27FC236}">
                <a16:creationId xmlns:a16="http://schemas.microsoft.com/office/drawing/2014/main" id="{7A599877-CF3E-434E-F340-C2BC8CADD1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14B159-9A87-2496-7430-5A60FE5C012A}"/>
              </a:ext>
            </a:extLst>
          </p:cNvPr>
          <p:cNvSpPr>
            <a:spLocks noGrp="1"/>
          </p:cNvSpPr>
          <p:nvPr>
            <p:ph type="sldNum" sz="quarter" idx="12"/>
          </p:nvPr>
        </p:nvSpPr>
        <p:spPr/>
        <p:txBody>
          <a:bodyPr/>
          <a:lstStyle/>
          <a:p>
            <a:fld id="{45D9CAAD-0788-4947-BE5B-9021240CFB49}" type="slidenum">
              <a:rPr lang="en-GB" smtClean="0"/>
              <a:t>‹#›</a:t>
            </a:fld>
            <a:endParaRPr lang="en-GB"/>
          </a:p>
        </p:txBody>
      </p:sp>
    </p:spTree>
    <p:extLst>
      <p:ext uri="{BB962C8B-B14F-4D97-AF65-F5344CB8AC3E}">
        <p14:creationId xmlns:p14="http://schemas.microsoft.com/office/powerpoint/2010/main" val="3003955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5A7EA-BF66-3DF3-0C72-BD893254F1F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EE7CF37-76C2-2812-6F07-431295B10F8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6EAEF2-B900-076C-B11B-6DF1FE22D2B2}"/>
              </a:ext>
            </a:extLst>
          </p:cNvPr>
          <p:cNvSpPr>
            <a:spLocks noGrp="1"/>
          </p:cNvSpPr>
          <p:nvPr>
            <p:ph type="dt" sz="half" idx="10"/>
          </p:nvPr>
        </p:nvSpPr>
        <p:spPr/>
        <p:txBody>
          <a:bodyPr/>
          <a:lstStyle/>
          <a:p>
            <a:fld id="{10E51C6C-0654-4B27-85E7-CDFD5E4C95F3}" type="datetimeFigureOut">
              <a:rPr lang="en-GB" smtClean="0"/>
              <a:t>02/11/2022</a:t>
            </a:fld>
            <a:endParaRPr lang="en-GB"/>
          </a:p>
        </p:txBody>
      </p:sp>
      <p:sp>
        <p:nvSpPr>
          <p:cNvPr id="5" name="Footer Placeholder 4">
            <a:extLst>
              <a:ext uri="{FF2B5EF4-FFF2-40B4-BE49-F238E27FC236}">
                <a16:creationId xmlns:a16="http://schemas.microsoft.com/office/drawing/2014/main" id="{2875A258-0DBB-2FD7-6776-A359770182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CD3EAE-5199-9197-84D3-48AF45BEDE18}"/>
              </a:ext>
            </a:extLst>
          </p:cNvPr>
          <p:cNvSpPr>
            <a:spLocks noGrp="1"/>
          </p:cNvSpPr>
          <p:nvPr>
            <p:ph type="sldNum" sz="quarter" idx="12"/>
          </p:nvPr>
        </p:nvSpPr>
        <p:spPr/>
        <p:txBody>
          <a:bodyPr/>
          <a:lstStyle/>
          <a:p>
            <a:fld id="{45D9CAAD-0788-4947-BE5B-9021240CFB49}" type="slidenum">
              <a:rPr lang="en-GB" smtClean="0"/>
              <a:t>‹#›</a:t>
            </a:fld>
            <a:endParaRPr lang="en-GB"/>
          </a:p>
        </p:txBody>
      </p:sp>
    </p:spTree>
    <p:extLst>
      <p:ext uri="{BB962C8B-B14F-4D97-AF65-F5344CB8AC3E}">
        <p14:creationId xmlns:p14="http://schemas.microsoft.com/office/powerpoint/2010/main" val="135438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BAB3A7-5CEA-1873-8A3D-1346F3E9ADC0}"/>
              </a:ext>
            </a:extLst>
          </p:cNvPr>
          <p:cNvSpPr>
            <a:spLocks noGrp="1"/>
          </p:cNvSpPr>
          <p:nvPr>
            <p:ph type="title" orient="vert"/>
          </p:nvPr>
        </p:nvSpPr>
        <p:spPr>
          <a:xfrm>
            <a:off x="6543675" y="273844"/>
            <a:ext cx="1971675" cy="4358879"/>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C8BE72B-9414-A00F-8E10-5EFDA36BD439}"/>
              </a:ext>
            </a:extLst>
          </p:cNvPr>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7B99B76-8A42-1C24-1E05-ECA9FA7E74B8}"/>
              </a:ext>
            </a:extLst>
          </p:cNvPr>
          <p:cNvSpPr>
            <a:spLocks noGrp="1"/>
          </p:cNvSpPr>
          <p:nvPr>
            <p:ph type="dt" sz="half" idx="10"/>
          </p:nvPr>
        </p:nvSpPr>
        <p:spPr/>
        <p:txBody>
          <a:bodyPr/>
          <a:lstStyle/>
          <a:p>
            <a:fld id="{10E51C6C-0654-4B27-85E7-CDFD5E4C95F3}" type="datetimeFigureOut">
              <a:rPr lang="en-GB" smtClean="0"/>
              <a:t>02/11/2022</a:t>
            </a:fld>
            <a:endParaRPr lang="en-GB"/>
          </a:p>
        </p:txBody>
      </p:sp>
      <p:sp>
        <p:nvSpPr>
          <p:cNvPr id="5" name="Footer Placeholder 4">
            <a:extLst>
              <a:ext uri="{FF2B5EF4-FFF2-40B4-BE49-F238E27FC236}">
                <a16:creationId xmlns:a16="http://schemas.microsoft.com/office/drawing/2014/main" id="{A941556E-AF07-8C0D-1C09-F648F244B0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8D5C1A-B94C-41F3-8143-C36AA4C98236}"/>
              </a:ext>
            </a:extLst>
          </p:cNvPr>
          <p:cNvSpPr>
            <a:spLocks noGrp="1"/>
          </p:cNvSpPr>
          <p:nvPr>
            <p:ph type="sldNum" sz="quarter" idx="12"/>
          </p:nvPr>
        </p:nvSpPr>
        <p:spPr/>
        <p:txBody>
          <a:bodyPr/>
          <a:lstStyle/>
          <a:p>
            <a:fld id="{45D9CAAD-0788-4947-BE5B-9021240CFB49}" type="slidenum">
              <a:rPr lang="en-GB" smtClean="0"/>
              <a:t>‹#›</a:t>
            </a:fld>
            <a:endParaRPr lang="en-GB"/>
          </a:p>
        </p:txBody>
      </p:sp>
    </p:spTree>
    <p:extLst>
      <p:ext uri="{BB962C8B-B14F-4D97-AF65-F5344CB8AC3E}">
        <p14:creationId xmlns:p14="http://schemas.microsoft.com/office/powerpoint/2010/main" val="890524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0E7B-C1EC-D512-48CE-17EF3A10A26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1D8C348-A098-D37D-BAB9-AA6E3B5137E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F20FF50-E194-3B8C-F29D-242065F0974E}"/>
              </a:ext>
            </a:extLst>
          </p:cNvPr>
          <p:cNvSpPr>
            <a:spLocks noGrp="1"/>
          </p:cNvSpPr>
          <p:nvPr>
            <p:ph type="dt" sz="half" idx="10"/>
          </p:nvPr>
        </p:nvSpPr>
        <p:spPr/>
        <p:txBody>
          <a:bodyPr/>
          <a:lstStyle/>
          <a:p>
            <a:fld id="{10E51C6C-0654-4B27-85E7-CDFD5E4C95F3}" type="datetimeFigureOut">
              <a:rPr lang="en-GB" smtClean="0"/>
              <a:t>02/11/2022</a:t>
            </a:fld>
            <a:endParaRPr lang="en-GB"/>
          </a:p>
        </p:txBody>
      </p:sp>
      <p:sp>
        <p:nvSpPr>
          <p:cNvPr id="5" name="Footer Placeholder 4">
            <a:extLst>
              <a:ext uri="{FF2B5EF4-FFF2-40B4-BE49-F238E27FC236}">
                <a16:creationId xmlns:a16="http://schemas.microsoft.com/office/drawing/2014/main" id="{F579DB2B-2641-66E8-7E1C-81C8F502E5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30142A-BB06-9AD5-919D-7D40F9D28EF2}"/>
              </a:ext>
            </a:extLst>
          </p:cNvPr>
          <p:cNvSpPr>
            <a:spLocks noGrp="1"/>
          </p:cNvSpPr>
          <p:nvPr>
            <p:ph type="sldNum" sz="quarter" idx="12"/>
          </p:nvPr>
        </p:nvSpPr>
        <p:spPr/>
        <p:txBody>
          <a:bodyPr/>
          <a:lstStyle/>
          <a:p>
            <a:fld id="{45D9CAAD-0788-4947-BE5B-9021240CFB49}" type="slidenum">
              <a:rPr lang="en-GB" smtClean="0"/>
              <a:t>‹#›</a:t>
            </a:fld>
            <a:endParaRPr lang="en-GB"/>
          </a:p>
        </p:txBody>
      </p:sp>
    </p:spTree>
    <p:extLst>
      <p:ext uri="{BB962C8B-B14F-4D97-AF65-F5344CB8AC3E}">
        <p14:creationId xmlns:p14="http://schemas.microsoft.com/office/powerpoint/2010/main" val="7191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C78BF-05BE-14E7-65F1-AE4287B3AC1D}"/>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F6D2DF9-E318-7BD7-2403-E7FA7FC6B84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B380DF9-DED7-806B-3D3B-1A6D32A64BCD}"/>
              </a:ext>
            </a:extLst>
          </p:cNvPr>
          <p:cNvSpPr>
            <a:spLocks noGrp="1"/>
          </p:cNvSpPr>
          <p:nvPr>
            <p:ph type="dt" sz="half" idx="10"/>
          </p:nvPr>
        </p:nvSpPr>
        <p:spPr/>
        <p:txBody>
          <a:bodyPr/>
          <a:lstStyle/>
          <a:p>
            <a:fld id="{10E51C6C-0654-4B27-85E7-CDFD5E4C95F3}" type="datetimeFigureOut">
              <a:rPr lang="en-GB" smtClean="0"/>
              <a:t>02/11/2022</a:t>
            </a:fld>
            <a:endParaRPr lang="en-GB"/>
          </a:p>
        </p:txBody>
      </p:sp>
      <p:sp>
        <p:nvSpPr>
          <p:cNvPr id="5" name="Footer Placeholder 4">
            <a:extLst>
              <a:ext uri="{FF2B5EF4-FFF2-40B4-BE49-F238E27FC236}">
                <a16:creationId xmlns:a16="http://schemas.microsoft.com/office/drawing/2014/main" id="{E73F986D-0E34-33EC-C410-D1DACE20F5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50B867-9505-B600-D2C4-661974848918}"/>
              </a:ext>
            </a:extLst>
          </p:cNvPr>
          <p:cNvSpPr>
            <a:spLocks noGrp="1"/>
          </p:cNvSpPr>
          <p:nvPr>
            <p:ph type="sldNum" sz="quarter" idx="12"/>
          </p:nvPr>
        </p:nvSpPr>
        <p:spPr/>
        <p:txBody>
          <a:bodyPr/>
          <a:lstStyle/>
          <a:p>
            <a:fld id="{45D9CAAD-0788-4947-BE5B-9021240CFB49}" type="slidenum">
              <a:rPr lang="en-GB" smtClean="0"/>
              <a:t>‹#›</a:t>
            </a:fld>
            <a:endParaRPr lang="en-GB"/>
          </a:p>
        </p:txBody>
      </p:sp>
    </p:spTree>
    <p:extLst>
      <p:ext uri="{BB962C8B-B14F-4D97-AF65-F5344CB8AC3E}">
        <p14:creationId xmlns:p14="http://schemas.microsoft.com/office/powerpoint/2010/main" val="145914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4CBB-B2C0-1B37-927F-3846D00A56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FE7E509-4882-6B68-ACA3-88FD56DBE601}"/>
              </a:ext>
            </a:extLst>
          </p:cNvPr>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81BC8A7-B9A3-E57C-05AF-9A90FDE86AC8}"/>
              </a:ext>
            </a:extLst>
          </p:cNvPr>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4DD0A09-0814-CD02-1FB7-F93080B9BE93}"/>
              </a:ext>
            </a:extLst>
          </p:cNvPr>
          <p:cNvSpPr>
            <a:spLocks noGrp="1"/>
          </p:cNvSpPr>
          <p:nvPr>
            <p:ph type="dt" sz="half" idx="10"/>
          </p:nvPr>
        </p:nvSpPr>
        <p:spPr/>
        <p:txBody>
          <a:bodyPr/>
          <a:lstStyle/>
          <a:p>
            <a:fld id="{10E51C6C-0654-4B27-85E7-CDFD5E4C95F3}" type="datetimeFigureOut">
              <a:rPr lang="en-GB" smtClean="0"/>
              <a:t>02/11/2022</a:t>
            </a:fld>
            <a:endParaRPr lang="en-GB"/>
          </a:p>
        </p:txBody>
      </p:sp>
      <p:sp>
        <p:nvSpPr>
          <p:cNvPr id="6" name="Footer Placeholder 5">
            <a:extLst>
              <a:ext uri="{FF2B5EF4-FFF2-40B4-BE49-F238E27FC236}">
                <a16:creationId xmlns:a16="http://schemas.microsoft.com/office/drawing/2014/main" id="{5E32BCBB-E66B-777F-8F46-04202F2279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5FBD07-6850-C101-9DBA-5B6DD3F90319}"/>
              </a:ext>
            </a:extLst>
          </p:cNvPr>
          <p:cNvSpPr>
            <a:spLocks noGrp="1"/>
          </p:cNvSpPr>
          <p:nvPr>
            <p:ph type="sldNum" sz="quarter" idx="12"/>
          </p:nvPr>
        </p:nvSpPr>
        <p:spPr/>
        <p:txBody>
          <a:bodyPr/>
          <a:lstStyle/>
          <a:p>
            <a:fld id="{45D9CAAD-0788-4947-BE5B-9021240CFB49}" type="slidenum">
              <a:rPr lang="en-GB" smtClean="0"/>
              <a:t>‹#›</a:t>
            </a:fld>
            <a:endParaRPr lang="en-GB"/>
          </a:p>
        </p:txBody>
      </p:sp>
    </p:spTree>
    <p:extLst>
      <p:ext uri="{BB962C8B-B14F-4D97-AF65-F5344CB8AC3E}">
        <p14:creationId xmlns:p14="http://schemas.microsoft.com/office/powerpoint/2010/main" val="75913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44740-B437-BB82-707E-3B81E4BEE75E}"/>
              </a:ext>
            </a:extLst>
          </p:cNvPr>
          <p:cNvSpPr>
            <a:spLocks noGrp="1"/>
          </p:cNvSpPr>
          <p:nvPr>
            <p:ph type="title"/>
          </p:nvPr>
        </p:nvSpPr>
        <p:spPr>
          <a:xfrm>
            <a:off x="629841" y="273844"/>
            <a:ext cx="7886700" cy="994172"/>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65F360F-280C-9AD5-EAF0-CD74847FFEC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7FF221F1-0053-4A1F-8E6F-26FAF7613EEA}"/>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526FE88-FB81-6689-6F51-25BE48F868F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98C563F8-B9BF-F5F8-8BE0-6E25FD875B24}"/>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8F751B1-E77F-C085-9171-7928513502A6}"/>
              </a:ext>
            </a:extLst>
          </p:cNvPr>
          <p:cNvSpPr>
            <a:spLocks noGrp="1"/>
          </p:cNvSpPr>
          <p:nvPr>
            <p:ph type="dt" sz="half" idx="10"/>
          </p:nvPr>
        </p:nvSpPr>
        <p:spPr/>
        <p:txBody>
          <a:bodyPr/>
          <a:lstStyle/>
          <a:p>
            <a:fld id="{10E51C6C-0654-4B27-85E7-CDFD5E4C95F3}" type="datetimeFigureOut">
              <a:rPr lang="en-GB" smtClean="0"/>
              <a:t>02/11/2022</a:t>
            </a:fld>
            <a:endParaRPr lang="en-GB"/>
          </a:p>
        </p:txBody>
      </p:sp>
      <p:sp>
        <p:nvSpPr>
          <p:cNvPr id="8" name="Footer Placeholder 7">
            <a:extLst>
              <a:ext uri="{FF2B5EF4-FFF2-40B4-BE49-F238E27FC236}">
                <a16:creationId xmlns:a16="http://schemas.microsoft.com/office/drawing/2014/main" id="{903B744A-4CDF-CA94-03BB-7FB43D03E45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4900CD8-2F71-6EDB-022F-AE69A503D9EA}"/>
              </a:ext>
            </a:extLst>
          </p:cNvPr>
          <p:cNvSpPr>
            <a:spLocks noGrp="1"/>
          </p:cNvSpPr>
          <p:nvPr>
            <p:ph type="sldNum" sz="quarter" idx="12"/>
          </p:nvPr>
        </p:nvSpPr>
        <p:spPr/>
        <p:txBody>
          <a:bodyPr/>
          <a:lstStyle/>
          <a:p>
            <a:fld id="{45D9CAAD-0788-4947-BE5B-9021240CFB49}" type="slidenum">
              <a:rPr lang="en-GB" smtClean="0"/>
              <a:t>‹#›</a:t>
            </a:fld>
            <a:endParaRPr lang="en-GB"/>
          </a:p>
        </p:txBody>
      </p:sp>
    </p:spTree>
    <p:extLst>
      <p:ext uri="{BB962C8B-B14F-4D97-AF65-F5344CB8AC3E}">
        <p14:creationId xmlns:p14="http://schemas.microsoft.com/office/powerpoint/2010/main" val="230727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2D7BA-E493-D7BC-973C-797C7C70245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D82F62B-C3A0-C831-DE8A-4A4548293C01}"/>
              </a:ext>
            </a:extLst>
          </p:cNvPr>
          <p:cNvSpPr>
            <a:spLocks noGrp="1"/>
          </p:cNvSpPr>
          <p:nvPr>
            <p:ph type="dt" sz="half" idx="10"/>
          </p:nvPr>
        </p:nvSpPr>
        <p:spPr/>
        <p:txBody>
          <a:bodyPr/>
          <a:lstStyle/>
          <a:p>
            <a:fld id="{10E51C6C-0654-4B27-85E7-CDFD5E4C95F3}" type="datetimeFigureOut">
              <a:rPr lang="en-GB" smtClean="0"/>
              <a:t>02/11/2022</a:t>
            </a:fld>
            <a:endParaRPr lang="en-GB"/>
          </a:p>
        </p:txBody>
      </p:sp>
      <p:sp>
        <p:nvSpPr>
          <p:cNvPr id="4" name="Footer Placeholder 3">
            <a:extLst>
              <a:ext uri="{FF2B5EF4-FFF2-40B4-BE49-F238E27FC236}">
                <a16:creationId xmlns:a16="http://schemas.microsoft.com/office/drawing/2014/main" id="{EB4C3A10-4563-E812-60E0-55607B1F858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B6034DB-35C2-1750-855A-0B71688E6547}"/>
              </a:ext>
            </a:extLst>
          </p:cNvPr>
          <p:cNvSpPr>
            <a:spLocks noGrp="1"/>
          </p:cNvSpPr>
          <p:nvPr>
            <p:ph type="sldNum" sz="quarter" idx="12"/>
          </p:nvPr>
        </p:nvSpPr>
        <p:spPr/>
        <p:txBody>
          <a:bodyPr/>
          <a:lstStyle/>
          <a:p>
            <a:fld id="{45D9CAAD-0788-4947-BE5B-9021240CFB49}" type="slidenum">
              <a:rPr lang="en-GB" smtClean="0"/>
              <a:t>‹#›</a:t>
            </a:fld>
            <a:endParaRPr lang="en-GB"/>
          </a:p>
        </p:txBody>
      </p:sp>
    </p:spTree>
    <p:extLst>
      <p:ext uri="{BB962C8B-B14F-4D97-AF65-F5344CB8AC3E}">
        <p14:creationId xmlns:p14="http://schemas.microsoft.com/office/powerpoint/2010/main" val="2454036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DED4E7-712C-6792-8707-A6A271146B2E}"/>
              </a:ext>
            </a:extLst>
          </p:cNvPr>
          <p:cNvSpPr>
            <a:spLocks noGrp="1"/>
          </p:cNvSpPr>
          <p:nvPr>
            <p:ph type="dt" sz="half" idx="10"/>
          </p:nvPr>
        </p:nvSpPr>
        <p:spPr/>
        <p:txBody>
          <a:bodyPr/>
          <a:lstStyle/>
          <a:p>
            <a:fld id="{10E51C6C-0654-4B27-85E7-CDFD5E4C95F3}" type="datetimeFigureOut">
              <a:rPr lang="en-GB" smtClean="0"/>
              <a:t>02/11/2022</a:t>
            </a:fld>
            <a:endParaRPr lang="en-GB"/>
          </a:p>
        </p:txBody>
      </p:sp>
      <p:sp>
        <p:nvSpPr>
          <p:cNvPr id="3" name="Footer Placeholder 2">
            <a:extLst>
              <a:ext uri="{FF2B5EF4-FFF2-40B4-BE49-F238E27FC236}">
                <a16:creationId xmlns:a16="http://schemas.microsoft.com/office/drawing/2014/main" id="{445CAAE5-A3F7-64F2-A009-6DF89F6519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28A579-83B8-78CE-DEDD-B588E843A1FB}"/>
              </a:ext>
            </a:extLst>
          </p:cNvPr>
          <p:cNvSpPr>
            <a:spLocks noGrp="1"/>
          </p:cNvSpPr>
          <p:nvPr>
            <p:ph type="sldNum" sz="quarter" idx="12"/>
          </p:nvPr>
        </p:nvSpPr>
        <p:spPr/>
        <p:txBody>
          <a:bodyPr/>
          <a:lstStyle/>
          <a:p>
            <a:fld id="{45D9CAAD-0788-4947-BE5B-9021240CFB49}" type="slidenum">
              <a:rPr lang="en-GB" smtClean="0"/>
              <a:t>‹#›</a:t>
            </a:fld>
            <a:endParaRPr lang="en-GB"/>
          </a:p>
        </p:txBody>
      </p:sp>
    </p:spTree>
    <p:extLst>
      <p:ext uri="{BB962C8B-B14F-4D97-AF65-F5344CB8AC3E}">
        <p14:creationId xmlns:p14="http://schemas.microsoft.com/office/powerpoint/2010/main" val="310615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AB837-80EB-5C70-5317-FBB44982DE5C}"/>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AF0B98D-70C8-2861-A8F5-54082EE7893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A80006E-F969-4B68-6A2D-789218CA2E9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1C7F4C41-7771-B1D3-6F8C-C27969F6CFDC}"/>
              </a:ext>
            </a:extLst>
          </p:cNvPr>
          <p:cNvSpPr>
            <a:spLocks noGrp="1"/>
          </p:cNvSpPr>
          <p:nvPr>
            <p:ph type="dt" sz="half" idx="10"/>
          </p:nvPr>
        </p:nvSpPr>
        <p:spPr/>
        <p:txBody>
          <a:bodyPr/>
          <a:lstStyle/>
          <a:p>
            <a:fld id="{10E51C6C-0654-4B27-85E7-CDFD5E4C95F3}" type="datetimeFigureOut">
              <a:rPr lang="en-GB" smtClean="0"/>
              <a:t>02/11/2022</a:t>
            </a:fld>
            <a:endParaRPr lang="en-GB"/>
          </a:p>
        </p:txBody>
      </p:sp>
      <p:sp>
        <p:nvSpPr>
          <p:cNvPr id="6" name="Footer Placeholder 5">
            <a:extLst>
              <a:ext uri="{FF2B5EF4-FFF2-40B4-BE49-F238E27FC236}">
                <a16:creationId xmlns:a16="http://schemas.microsoft.com/office/drawing/2014/main" id="{5F41666F-D65A-6919-3B79-972CCF3F7C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B3D37A-8AF6-44EC-6F4E-1B1DD4835C91}"/>
              </a:ext>
            </a:extLst>
          </p:cNvPr>
          <p:cNvSpPr>
            <a:spLocks noGrp="1"/>
          </p:cNvSpPr>
          <p:nvPr>
            <p:ph type="sldNum" sz="quarter" idx="12"/>
          </p:nvPr>
        </p:nvSpPr>
        <p:spPr/>
        <p:txBody>
          <a:bodyPr/>
          <a:lstStyle/>
          <a:p>
            <a:fld id="{45D9CAAD-0788-4947-BE5B-9021240CFB49}" type="slidenum">
              <a:rPr lang="en-GB" smtClean="0"/>
              <a:t>‹#›</a:t>
            </a:fld>
            <a:endParaRPr lang="en-GB"/>
          </a:p>
        </p:txBody>
      </p:sp>
    </p:spTree>
    <p:extLst>
      <p:ext uri="{BB962C8B-B14F-4D97-AF65-F5344CB8AC3E}">
        <p14:creationId xmlns:p14="http://schemas.microsoft.com/office/powerpoint/2010/main" val="3644967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08AA9-403F-E44D-9C7B-E7BFA3CA3B10}"/>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B2AC58E-654F-5BA4-037D-DB9C21E91D6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0735A96-55D1-F118-AE5F-43931789CF7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80029E6C-D920-1E7D-1BA1-DC46C5F08AC5}"/>
              </a:ext>
            </a:extLst>
          </p:cNvPr>
          <p:cNvSpPr>
            <a:spLocks noGrp="1"/>
          </p:cNvSpPr>
          <p:nvPr>
            <p:ph type="dt" sz="half" idx="10"/>
          </p:nvPr>
        </p:nvSpPr>
        <p:spPr/>
        <p:txBody>
          <a:bodyPr/>
          <a:lstStyle/>
          <a:p>
            <a:fld id="{10E51C6C-0654-4B27-85E7-CDFD5E4C95F3}" type="datetimeFigureOut">
              <a:rPr lang="en-GB" smtClean="0"/>
              <a:t>02/11/2022</a:t>
            </a:fld>
            <a:endParaRPr lang="en-GB"/>
          </a:p>
        </p:txBody>
      </p:sp>
      <p:sp>
        <p:nvSpPr>
          <p:cNvPr id="6" name="Footer Placeholder 5">
            <a:extLst>
              <a:ext uri="{FF2B5EF4-FFF2-40B4-BE49-F238E27FC236}">
                <a16:creationId xmlns:a16="http://schemas.microsoft.com/office/drawing/2014/main" id="{677F9D58-970E-315D-1887-16EBE85DD2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3E1F91-6435-FBAD-FED7-B2DDDDBDCE89}"/>
              </a:ext>
            </a:extLst>
          </p:cNvPr>
          <p:cNvSpPr>
            <a:spLocks noGrp="1"/>
          </p:cNvSpPr>
          <p:nvPr>
            <p:ph type="sldNum" sz="quarter" idx="12"/>
          </p:nvPr>
        </p:nvSpPr>
        <p:spPr/>
        <p:txBody>
          <a:bodyPr/>
          <a:lstStyle/>
          <a:p>
            <a:fld id="{45D9CAAD-0788-4947-BE5B-9021240CFB49}" type="slidenum">
              <a:rPr lang="en-GB" smtClean="0"/>
              <a:t>‹#›</a:t>
            </a:fld>
            <a:endParaRPr lang="en-GB"/>
          </a:p>
        </p:txBody>
      </p:sp>
    </p:spTree>
    <p:extLst>
      <p:ext uri="{BB962C8B-B14F-4D97-AF65-F5344CB8AC3E}">
        <p14:creationId xmlns:p14="http://schemas.microsoft.com/office/powerpoint/2010/main" val="2664771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5990C1-9F48-55BD-58D9-F7528C4B3B0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9D9A24C-55C7-27A1-D35C-527DA6A9344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113CF9-E2B0-0597-C499-E200A314486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0E51C6C-0654-4B27-85E7-CDFD5E4C95F3}" type="datetimeFigureOut">
              <a:rPr lang="en-GB" smtClean="0"/>
              <a:t>02/11/2022</a:t>
            </a:fld>
            <a:endParaRPr lang="en-GB"/>
          </a:p>
        </p:txBody>
      </p:sp>
      <p:sp>
        <p:nvSpPr>
          <p:cNvPr id="5" name="Footer Placeholder 4">
            <a:extLst>
              <a:ext uri="{FF2B5EF4-FFF2-40B4-BE49-F238E27FC236}">
                <a16:creationId xmlns:a16="http://schemas.microsoft.com/office/drawing/2014/main" id="{FAA01A9C-4111-A948-9909-A3D627395E5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EDED65-6513-6753-21B8-344B8F1DF63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5D9CAAD-0788-4947-BE5B-9021240CFB49}" type="slidenum">
              <a:rPr lang="en-GB" smtClean="0"/>
              <a:t>‹#›</a:t>
            </a:fld>
            <a:endParaRPr lang="en-GB"/>
          </a:p>
        </p:txBody>
      </p:sp>
    </p:spTree>
    <p:extLst>
      <p:ext uri="{BB962C8B-B14F-4D97-AF65-F5344CB8AC3E}">
        <p14:creationId xmlns:p14="http://schemas.microsoft.com/office/powerpoint/2010/main" val="358489419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l.williamson@st-chrsitophers.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phical user interface&#10;&#10;Description automatically generated">
            <a:extLst>
              <a:ext uri="{FF2B5EF4-FFF2-40B4-BE49-F238E27FC236}">
                <a16:creationId xmlns:a16="http://schemas.microsoft.com/office/drawing/2014/main" id="{4AA084C5-8FAD-C22E-4819-7BE19B7F46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270125" y="2189899"/>
            <a:ext cx="4688374" cy="1234727"/>
          </a:xfrm>
        </p:spPr>
        <p:txBody>
          <a:bodyPr>
            <a:noAutofit/>
          </a:bodyPr>
          <a:lstStyle/>
          <a:p>
            <a:pPr algn="l"/>
            <a:r>
              <a:rPr lang="en-GB" sz="4400" b="1" dirty="0">
                <a:solidFill>
                  <a:schemeClr val="bg1"/>
                </a:solidFill>
                <a:latin typeface="+mn-lt"/>
              </a:rPr>
              <a:t>How can I help my child to revise? </a:t>
            </a:r>
          </a:p>
        </p:txBody>
      </p:sp>
    </p:spTree>
    <p:extLst>
      <p:ext uri="{BB962C8B-B14F-4D97-AF65-F5344CB8AC3E}">
        <p14:creationId xmlns:p14="http://schemas.microsoft.com/office/powerpoint/2010/main" val="283490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798C4BC-E23B-494A-A8CF-D45152AA0FDE}"/>
              </a:ext>
            </a:extLst>
          </p:cNvPr>
          <p:cNvSpPr>
            <a:spLocks noGrp="1"/>
          </p:cNvSpPr>
          <p:nvPr>
            <p:ph type="title"/>
          </p:nvPr>
        </p:nvSpPr>
        <p:spPr>
          <a:xfrm>
            <a:off x="346415" y="208565"/>
            <a:ext cx="8392231" cy="555006"/>
          </a:xfrm>
        </p:spPr>
        <p:txBody>
          <a:bodyPr>
            <a:noAutofit/>
          </a:bodyPr>
          <a:lstStyle/>
          <a:p>
            <a:r>
              <a:rPr lang="en-GB" sz="3000" b="1" dirty="0">
                <a:solidFill>
                  <a:srgbClr val="626E02"/>
                </a:solidFill>
                <a:latin typeface="+mn-lt"/>
              </a:rPr>
              <a:t>How can I help my child revise?</a:t>
            </a:r>
          </a:p>
        </p:txBody>
      </p:sp>
      <p:sp>
        <p:nvSpPr>
          <p:cNvPr id="6" name="Content Placeholder 5">
            <a:extLst>
              <a:ext uri="{FF2B5EF4-FFF2-40B4-BE49-F238E27FC236}">
                <a16:creationId xmlns:a16="http://schemas.microsoft.com/office/drawing/2014/main" id="{783CA9FF-C9E2-4EAE-98DA-D451EA5BE0CC}"/>
              </a:ext>
            </a:extLst>
          </p:cNvPr>
          <p:cNvSpPr>
            <a:spLocks noGrp="1"/>
          </p:cNvSpPr>
          <p:nvPr>
            <p:ph idx="1"/>
          </p:nvPr>
        </p:nvSpPr>
        <p:spPr>
          <a:xfrm>
            <a:off x="3655223" y="853811"/>
            <a:ext cx="5083423" cy="3228487"/>
          </a:xfrm>
        </p:spPr>
        <p:txBody>
          <a:bodyPr>
            <a:noAutofit/>
          </a:bodyPr>
          <a:lstStyle/>
          <a:p>
            <a:pPr marL="0" indent="0">
              <a:buNone/>
            </a:pPr>
            <a:r>
              <a:rPr lang="en-GB" sz="1300" dirty="0">
                <a:latin typeface="Calibri" panose="020F0502020204030204" pitchFamily="34" charset="0"/>
                <a:cs typeface="Calibri" panose="020F0502020204030204" pitchFamily="34" charset="0"/>
              </a:rPr>
              <a:t>INSTEAD, </a:t>
            </a:r>
            <a:r>
              <a:rPr lang="en-GB" sz="1300" b="1" dirty="0">
                <a:solidFill>
                  <a:srgbClr val="B8C400"/>
                </a:solidFill>
                <a:latin typeface="Calibri" panose="020F0502020204030204" pitchFamily="34" charset="0"/>
                <a:cs typeface="Calibri" panose="020F0502020204030204" pitchFamily="34" charset="0"/>
              </a:rPr>
              <a:t>retrieval practice </a:t>
            </a:r>
            <a:r>
              <a:rPr lang="en-GB" sz="1300" dirty="0">
                <a:latin typeface="Calibri" panose="020F0502020204030204" pitchFamily="34" charset="0"/>
                <a:cs typeface="Calibri" panose="020F0502020204030204" pitchFamily="34" charset="0"/>
              </a:rPr>
              <a:t>(the testing effect) requires students to answer a question. It is proven to be the most effective revision strategy. </a:t>
            </a:r>
          </a:p>
          <a:p>
            <a:pPr marL="0" indent="0">
              <a:buNone/>
            </a:pPr>
            <a:r>
              <a:rPr lang="en-GB" sz="1300" b="1" dirty="0">
                <a:solidFill>
                  <a:srgbClr val="B8C400"/>
                </a:solidFill>
                <a:latin typeface="Calibri" panose="020F0502020204030204" pitchFamily="34" charset="0"/>
                <a:cs typeface="Calibri" panose="020F0502020204030204" pitchFamily="34" charset="0"/>
              </a:rPr>
              <a:t>Spacing</a:t>
            </a:r>
            <a:r>
              <a:rPr lang="en-GB" sz="1300" dirty="0">
                <a:latin typeface="Calibri" panose="020F0502020204030204" pitchFamily="34" charset="0"/>
                <a:cs typeface="Calibri" panose="020F0502020204030204" pitchFamily="34" charset="0"/>
              </a:rPr>
              <a:t> is another good revision technique that students should employ.  This involves learning a little information regularly, rather than trying to learn a lot in a single day. Recent research has found that the use of spacing resulted in a 10% to 30% difference in final test results compared to students who did lots of cramming. Spacing out revision gives students enough time to forget previously learnt information, meaning that when this information is re-visited and re-learnt it is more likely to be transferred to their long-term memory.</a:t>
            </a:r>
          </a:p>
          <a:p>
            <a:pPr marL="0" indent="0">
              <a:buNone/>
            </a:pPr>
            <a:r>
              <a:rPr lang="en-GB" sz="1300" b="1" dirty="0">
                <a:solidFill>
                  <a:srgbClr val="B8C400"/>
                </a:solidFill>
                <a:latin typeface="Calibri" panose="020F0502020204030204" pitchFamily="34" charset="0"/>
                <a:cs typeface="Calibri" panose="020F0502020204030204" pitchFamily="34" charset="0"/>
              </a:rPr>
              <a:t>Interleaving</a:t>
            </a:r>
            <a:r>
              <a:rPr lang="en-GB" sz="1300" dirty="0">
                <a:solidFill>
                  <a:srgbClr val="FF0000"/>
                </a:solidFill>
                <a:latin typeface="Calibri" panose="020F0502020204030204" pitchFamily="34" charset="0"/>
                <a:cs typeface="Calibri" panose="020F0502020204030204" pitchFamily="34" charset="0"/>
              </a:rPr>
              <a:t> </a:t>
            </a:r>
            <a:r>
              <a:rPr lang="en-GB" sz="1300" dirty="0">
                <a:latin typeface="Calibri" panose="020F0502020204030204" pitchFamily="34" charset="0"/>
                <a:cs typeface="Calibri" panose="020F0502020204030204" pitchFamily="34" charset="0"/>
              </a:rPr>
              <a:t>involves mixing up the topics the students study within a given subject. Recent research has shown how effective this technique is: those students who used interleaving performed more than three times better if the test was more than a day later. Interleaving helps students make links between different topics as well as discriminate between different types of problems, allowing them to identify the most ideal thought process for each.</a:t>
            </a:r>
          </a:p>
        </p:txBody>
      </p:sp>
      <p:sp>
        <p:nvSpPr>
          <p:cNvPr id="3" name="TextBox 2">
            <a:extLst>
              <a:ext uri="{FF2B5EF4-FFF2-40B4-BE49-F238E27FC236}">
                <a16:creationId xmlns:a16="http://schemas.microsoft.com/office/drawing/2014/main" id="{44B1DC4E-DF54-6BF8-F2CA-2B02EF892A69}"/>
              </a:ext>
            </a:extLst>
          </p:cNvPr>
          <p:cNvSpPr txBox="1"/>
          <p:nvPr/>
        </p:nvSpPr>
        <p:spPr>
          <a:xfrm>
            <a:off x="346415" y="853811"/>
            <a:ext cx="3216917" cy="2862322"/>
          </a:xfrm>
          <a:prstGeom prst="rect">
            <a:avLst/>
          </a:prstGeom>
          <a:solidFill>
            <a:srgbClr val="626E02">
              <a:alpha val="40000"/>
            </a:srgbClr>
          </a:solidFill>
        </p:spPr>
        <p:txBody>
          <a:bodyPr wrap="square">
            <a:spAutoFit/>
          </a:bodyPr>
          <a:lstStyle/>
          <a:p>
            <a:pPr marL="0" indent="0">
              <a:buNone/>
            </a:pPr>
            <a:r>
              <a:rPr lang="en-GB" sz="1800" b="1" dirty="0">
                <a:solidFill>
                  <a:srgbClr val="626E02"/>
                </a:solidFill>
                <a:latin typeface="Calibri" panose="020F0502020204030204" pitchFamily="34" charset="0"/>
                <a:cs typeface="Calibri" panose="020F0502020204030204" pitchFamily="34" charset="0"/>
              </a:rPr>
              <a:t>WARNING: </a:t>
            </a:r>
            <a:r>
              <a:rPr lang="en-GB" sz="1800" dirty="0">
                <a:latin typeface="Calibri" panose="020F0502020204030204" pitchFamily="34" charset="0"/>
                <a:cs typeface="Calibri" panose="020F0502020204030204" pitchFamily="34" charset="0"/>
              </a:rPr>
              <a:t>Often the easiest strategies prove to be the most ineffective. The following have all been proven by research </a:t>
            </a:r>
            <a:r>
              <a:rPr lang="en-GB" sz="1800" u="sng" dirty="0">
                <a:latin typeface="Calibri" panose="020F0502020204030204" pitchFamily="34" charset="0"/>
                <a:cs typeface="Calibri" panose="020F0502020204030204" pitchFamily="34" charset="0"/>
              </a:rPr>
              <a:t>to have little or no impact </a:t>
            </a:r>
            <a:r>
              <a:rPr lang="en-GB" sz="1800" dirty="0">
                <a:latin typeface="Calibri" panose="020F0502020204030204" pitchFamily="34" charset="0"/>
                <a:cs typeface="Calibri" panose="020F0502020204030204" pitchFamily="34" charset="0"/>
              </a:rPr>
              <a:t>on learning:</a:t>
            </a:r>
          </a:p>
          <a:p>
            <a:pPr marL="0" indent="0">
              <a:buNone/>
            </a:pPr>
            <a:endParaRPr lang="en-GB" sz="1800" dirty="0">
              <a:latin typeface="Calibri" panose="020F0502020204030204" pitchFamily="34" charset="0"/>
              <a:cs typeface="Calibri" panose="020F0502020204030204" pitchFamily="34" charset="0"/>
            </a:endParaRPr>
          </a:p>
          <a:p>
            <a:pPr marL="0" indent="0">
              <a:buNone/>
            </a:pPr>
            <a:r>
              <a:rPr lang="en-GB" sz="1800" dirty="0">
                <a:latin typeface="Calibri" panose="020F0502020204030204" pitchFamily="34" charset="0"/>
                <a:cs typeface="Calibri" panose="020F0502020204030204" pitchFamily="34" charset="0"/>
              </a:rPr>
              <a:t>▪ Re-reading notes</a:t>
            </a:r>
          </a:p>
          <a:p>
            <a:pPr marL="0" indent="0">
              <a:buNone/>
            </a:pPr>
            <a:r>
              <a:rPr lang="en-GB" sz="1800" dirty="0">
                <a:latin typeface="Calibri" panose="020F0502020204030204" pitchFamily="34" charset="0"/>
                <a:cs typeface="Calibri" panose="020F0502020204030204" pitchFamily="34" charset="0"/>
              </a:rPr>
              <a:t>▪ Highlighting notes</a:t>
            </a:r>
          </a:p>
          <a:p>
            <a:pPr marL="0" indent="0">
              <a:buNone/>
            </a:pPr>
            <a:r>
              <a:rPr lang="en-GB" sz="1800" dirty="0">
                <a:latin typeface="Calibri" panose="020F0502020204030204" pitchFamily="34" charset="0"/>
                <a:cs typeface="Calibri" panose="020F0502020204030204" pitchFamily="34" charset="0"/>
              </a:rPr>
              <a:t>▪ Making summaries of notes</a:t>
            </a:r>
          </a:p>
        </p:txBody>
      </p:sp>
    </p:spTree>
    <p:extLst>
      <p:ext uri="{BB962C8B-B14F-4D97-AF65-F5344CB8AC3E}">
        <p14:creationId xmlns:p14="http://schemas.microsoft.com/office/powerpoint/2010/main" val="480001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61F407-2C20-4F5D-8B62-DAE0C1A6D236}"/>
              </a:ext>
            </a:extLst>
          </p:cNvPr>
          <p:cNvSpPr>
            <a:spLocks noGrp="1"/>
          </p:cNvSpPr>
          <p:nvPr>
            <p:ph type="title"/>
          </p:nvPr>
        </p:nvSpPr>
        <p:spPr>
          <a:xfrm>
            <a:off x="414779" y="294531"/>
            <a:ext cx="8314442" cy="990600"/>
          </a:xfrm>
        </p:spPr>
        <p:txBody>
          <a:bodyPr>
            <a:noAutofit/>
          </a:bodyPr>
          <a:lstStyle/>
          <a:p>
            <a:r>
              <a:rPr lang="en-GB" sz="3000" b="1" dirty="0">
                <a:solidFill>
                  <a:srgbClr val="626E02"/>
                </a:solidFill>
                <a:latin typeface="+mn-lt"/>
              </a:rPr>
              <a:t>Top revision activities you can do with your child based on RETRIEVAL PRATICE:</a:t>
            </a:r>
          </a:p>
        </p:txBody>
      </p:sp>
      <p:sp>
        <p:nvSpPr>
          <p:cNvPr id="6" name="Content Placeholder 5">
            <a:extLst>
              <a:ext uri="{FF2B5EF4-FFF2-40B4-BE49-F238E27FC236}">
                <a16:creationId xmlns:a16="http://schemas.microsoft.com/office/drawing/2014/main" id="{783CA9FF-C9E2-4EAE-98DA-D451EA5BE0CC}"/>
              </a:ext>
            </a:extLst>
          </p:cNvPr>
          <p:cNvSpPr>
            <a:spLocks noGrp="1"/>
          </p:cNvSpPr>
          <p:nvPr>
            <p:ph idx="1"/>
          </p:nvPr>
        </p:nvSpPr>
        <p:spPr>
          <a:xfrm>
            <a:off x="499621" y="1498743"/>
            <a:ext cx="7890235" cy="2620770"/>
          </a:xfrm>
        </p:spPr>
        <p:txBody>
          <a:bodyPr>
            <a:normAutofit/>
          </a:bodyPr>
          <a:lstStyle/>
          <a:p>
            <a:r>
              <a:rPr lang="en-GB" sz="1800" b="1" dirty="0">
                <a:solidFill>
                  <a:srgbClr val="B8C400"/>
                </a:solidFill>
              </a:rPr>
              <a:t>Use flashcards </a:t>
            </a:r>
            <a:r>
              <a:rPr lang="en-GB" sz="1800" dirty="0"/>
              <a:t>(e.g. see the </a:t>
            </a:r>
            <a:r>
              <a:rPr lang="en-GB" sz="1800" i="1" dirty="0"/>
              <a:t>Quizlet</a:t>
            </a:r>
            <a:r>
              <a:rPr lang="en-GB" sz="1800" dirty="0"/>
              <a:t> link in ‘Useful Resources’ on our website) to practise recalling the information from topics.</a:t>
            </a:r>
          </a:p>
          <a:p>
            <a:endParaRPr lang="en-GB" sz="1800" dirty="0"/>
          </a:p>
          <a:p>
            <a:r>
              <a:rPr lang="en-GB" sz="1800" b="1" dirty="0">
                <a:solidFill>
                  <a:srgbClr val="B8C400"/>
                </a:solidFill>
              </a:rPr>
              <a:t>Use mind-maps</a:t>
            </a:r>
            <a:r>
              <a:rPr lang="en-GB" sz="1800" dirty="0"/>
              <a:t>, knowledge organisers, or Cornell notes to quiz – read, cover, write. Students are aiming to recall all of the information on the revision resource and should be able to reproduce it.</a:t>
            </a:r>
          </a:p>
          <a:p>
            <a:endParaRPr lang="en-GB" sz="1800" dirty="0"/>
          </a:p>
          <a:p>
            <a:r>
              <a:rPr lang="en-GB" sz="1800" b="1" dirty="0">
                <a:solidFill>
                  <a:srgbClr val="B8C400"/>
                </a:solidFill>
              </a:rPr>
              <a:t>Answering short retrieval questions </a:t>
            </a:r>
            <a:r>
              <a:rPr lang="en-GB" sz="1800" dirty="0"/>
              <a:t>or multiple choice quizzes.</a:t>
            </a:r>
          </a:p>
        </p:txBody>
      </p:sp>
    </p:spTree>
    <p:extLst>
      <p:ext uri="{BB962C8B-B14F-4D97-AF65-F5344CB8AC3E}">
        <p14:creationId xmlns:p14="http://schemas.microsoft.com/office/powerpoint/2010/main" val="4057194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A060FF31-7CC6-B5E4-74B5-55185BA225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a:extLst>
              <a:ext uri="{FF2B5EF4-FFF2-40B4-BE49-F238E27FC236}">
                <a16:creationId xmlns:a16="http://schemas.microsoft.com/office/drawing/2014/main" id="{07A172AE-E534-8B1C-5E55-208F7184E11C}"/>
              </a:ext>
            </a:extLst>
          </p:cNvPr>
          <p:cNvSpPr>
            <a:spLocks noGrp="1"/>
          </p:cNvSpPr>
          <p:nvPr>
            <p:ph type="title"/>
          </p:nvPr>
        </p:nvSpPr>
        <p:spPr>
          <a:xfrm>
            <a:off x="575035" y="0"/>
            <a:ext cx="7585893" cy="990600"/>
          </a:xfrm>
        </p:spPr>
        <p:txBody>
          <a:bodyPr>
            <a:noAutofit/>
          </a:bodyPr>
          <a:lstStyle/>
          <a:p>
            <a:r>
              <a:rPr lang="en-GB" sz="3000" b="1" dirty="0">
                <a:solidFill>
                  <a:srgbClr val="626E02"/>
                </a:solidFill>
                <a:latin typeface="+mn-lt"/>
              </a:rPr>
              <a:t>9 Ways to Use Retrieval Practice</a:t>
            </a:r>
          </a:p>
        </p:txBody>
      </p:sp>
    </p:spTree>
    <p:extLst>
      <p:ext uri="{BB962C8B-B14F-4D97-AF65-F5344CB8AC3E}">
        <p14:creationId xmlns:p14="http://schemas.microsoft.com/office/powerpoint/2010/main" val="2452995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AF35FBA4-EAEC-BF42-4190-847E38B1A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a:extLst>
              <a:ext uri="{FF2B5EF4-FFF2-40B4-BE49-F238E27FC236}">
                <a16:creationId xmlns:a16="http://schemas.microsoft.com/office/drawing/2014/main" id="{E7EF14D8-7B87-44E2-80EE-691472A77737}"/>
              </a:ext>
            </a:extLst>
          </p:cNvPr>
          <p:cNvSpPr>
            <a:spLocks noGrp="1"/>
          </p:cNvSpPr>
          <p:nvPr>
            <p:ph type="title"/>
          </p:nvPr>
        </p:nvSpPr>
        <p:spPr>
          <a:xfrm>
            <a:off x="575035" y="0"/>
            <a:ext cx="7585893" cy="990600"/>
          </a:xfrm>
        </p:spPr>
        <p:txBody>
          <a:bodyPr>
            <a:noAutofit/>
          </a:bodyPr>
          <a:lstStyle/>
          <a:p>
            <a:r>
              <a:rPr lang="en-GB" sz="3000" b="1" dirty="0">
                <a:solidFill>
                  <a:srgbClr val="626E02"/>
                </a:solidFill>
                <a:latin typeface="+mn-lt"/>
              </a:rPr>
              <a:t>Using Flashcards Effectively</a:t>
            </a:r>
          </a:p>
        </p:txBody>
      </p:sp>
    </p:spTree>
    <p:extLst>
      <p:ext uri="{BB962C8B-B14F-4D97-AF65-F5344CB8AC3E}">
        <p14:creationId xmlns:p14="http://schemas.microsoft.com/office/powerpoint/2010/main" val="3500359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5353" y="104095"/>
            <a:ext cx="8305014" cy="642938"/>
          </a:xfrm>
        </p:spPr>
        <p:txBody>
          <a:bodyPr>
            <a:normAutofit/>
          </a:bodyPr>
          <a:lstStyle/>
          <a:p>
            <a:r>
              <a:rPr lang="en-GB" sz="3000" b="1" dirty="0">
                <a:solidFill>
                  <a:srgbClr val="626E02"/>
                </a:solidFill>
                <a:latin typeface="Calibri" panose="020F0502020204030204" pitchFamily="34" charset="0"/>
                <a:cs typeface="Calibri" panose="020F0502020204030204" pitchFamily="34" charset="0"/>
              </a:rPr>
              <a:t>The Year 11 Team </a:t>
            </a:r>
          </a:p>
        </p:txBody>
      </p:sp>
      <p:sp>
        <p:nvSpPr>
          <p:cNvPr id="5" name="Content Placeholder 4"/>
          <p:cNvSpPr>
            <a:spLocks noGrp="1"/>
          </p:cNvSpPr>
          <p:nvPr>
            <p:ph idx="1"/>
          </p:nvPr>
        </p:nvSpPr>
        <p:spPr>
          <a:xfrm>
            <a:off x="433634" y="1459775"/>
            <a:ext cx="8144757" cy="3683725"/>
          </a:xfrm>
        </p:spPr>
        <p:txBody>
          <a:bodyPr>
            <a:normAutofit/>
          </a:bodyPr>
          <a:lstStyle/>
          <a:p>
            <a:pPr marL="0" indent="0">
              <a:buNone/>
            </a:pPr>
            <a:r>
              <a:rPr lang="en-GB" sz="2000" b="1" dirty="0">
                <a:solidFill>
                  <a:srgbClr val="626E02"/>
                </a:solidFill>
                <a:latin typeface="Calibri" panose="020F0502020204030204" pitchFamily="34" charset="0"/>
                <a:cs typeface="Calibri" panose="020F0502020204030204" pitchFamily="34" charset="0"/>
              </a:rPr>
              <a:t>Form Teachers:</a:t>
            </a:r>
          </a:p>
          <a:p>
            <a:pPr marL="0" indent="0">
              <a:buNone/>
            </a:pPr>
            <a:endParaRPr lang="en-GB" sz="1600" dirty="0">
              <a:latin typeface="Calibri" panose="020F0502020204030204" pitchFamily="34" charset="0"/>
              <a:cs typeface="Calibri" panose="020F0502020204030204" pitchFamily="34" charset="0"/>
            </a:endParaRPr>
          </a:p>
          <a:p>
            <a:pPr lvl="1"/>
            <a:r>
              <a:rPr lang="en-GB" sz="1600" dirty="0">
                <a:latin typeface="Calibri" panose="020F0502020204030204" pitchFamily="34" charset="0"/>
                <a:cs typeface="Calibri" panose="020F0502020204030204" pitchFamily="34" charset="0"/>
              </a:rPr>
              <a:t>11A 		– 	Mr Smith	 – 	t.smith@st-christophers.org</a:t>
            </a:r>
          </a:p>
          <a:p>
            <a:pPr lvl="1"/>
            <a:r>
              <a:rPr lang="en-GB" sz="1600" dirty="0">
                <a:latin typeface="Calibri" panose="020F0502020204030204" pitchFamily="34" charset="0"/>
                <a:cs typeface="Calibri" panose="020F0502020204030204" pitchFamily="34" charset="0"/>
              </a:rPr>
              <a:t>11B		– 	Mrs Powell	 – 	</a:t>
            </a:r>
            <a:r>
              <a:rPr lang="en-GB" sz="1600" dirty="0" err="1">
                <a:latin typeface="Calibri" panose="020F0502020204030204" pitchFamily="34" charset="0"/>
                <a:cs typeface="Calibri" panose="020F0502020204030204" pitchFamily="34" charset="0"/>
              </a:rPr>
              <a:t>a.powell@st-christophers.org</a:t>
            </a:r>
            <a:endParaRPr lang="en-GB" sz="1600" dirty="0">
              <a:latin typeface="Calibri" panose="020F0502020204030204" pitchFamily="34" charset="0"/>
              <a:cs typeface="Calibri" panose="020F0502020204030204" pitchFamily="34" charset="0"/>
            </a:endParaRPr>
          </a:p>
          <a:p>
            <a:pPr lvl="1"/>
            <a:r>
              <a:rPr lang="en-GB" sz="1600" dirty="0">
                <a:latin typeface="Calibri" panose="020F0502020204030204" pitchFamily="34" charset="0"/>
                <a:cs typeface="Calibri" panose="020F0502020204030204" pitchFamily="34" charset="0"/>
              </a:rPr>
              <a:t>11C	 	– 	Mrs </a:t>
            </a:r>
            <a:r>
              <a:rPr lang="en-GB" sz="1600" dirty="0" err="1">
                <a:latin typeface="Calibri" panose="020F0502020204030204" pitchFamily="34" charset="0"/>
                <a:cs typeface="Calibri" panose="020F0502020204030204" pitchFamily="34" charset="0"/>
              </a:rPr>
              <a:t>Gleave</a:t>
            </a:r>
            <a:r>
              <a:rPr lang="en-GB" sz="1600" dirty="0">
                <a:latin typeface="Calibri" panose="020F0502020204030204" pitchFamily="34" charset="0"/>
                <a:cs typeface="Calibri" panose="020F0502020204030204" pitchFamily="34" charset="0"/>
              </a:rPr>
              <a:t>	 – 	</a:t>
            </a:r>
            <a:r>
              <a:rPr lang="en-GB" sz="1600" dirty="0" err="1">
                <a:latin typeface="Calibri" panose="020F0502020204030204" pitchFamily="34" charset="0"/>
                <a:cs typeface="Calibri" panose="020F0502020204030204" pitchFamily="34" charset="0"/>
              </a:rPr>
              <a:t>a.gleave@st-christophers.org</a:t>
            </a:r>
            <a:endParaRPr lang="en-GB" sz="1600" dirty="0">
              <a:latin typeface="Calibri" panose="020F0502020204030204" pitchFamily="34" charset="0"/>
              <a:cs typeface="Calibri" panose="020F0502020204030204" pitchFamily="34" charset="0"/>
            </a:endParaRPr>
          </a:p>
          <a:p>
            <a:pPr lvl="1"/>
            <a:r>
              <a:rPr lang="en-GB" sz="1600" dirty="0">
                <a:latin typeface="Calibri" panose="020F0502020204030204" pitchFamily="34" charset="0"/>
                <a:cs typeface="Calibri" panose="020F0502020204030204" pitchFamily="34" charset="0"/>
              </a:rPr>
              <a:t>11D	 	– 	Mrs Jukes	 – 	m.jukes@st-christophers.org</a:t>
            </a:r>
          </a:p>
          <a:p>
            <a:pPr lvl="1"/>
            <a:r>
              <a:rPr lang="en-GB" sz="1600" dirty="0">
                <a:latin typeface="Calibri" panose="020F0502020204030204" pitchFamily="34" charset="0"/>
                <a:cs typeface="Calibri" panose="020F0502020204030204" pitchFamily="34" charset="0"/>
              </a:rPr>
              <a:t>11H	 	– 	Mrs Higgins 	 – 	</a:t>
            </a:r>
            <a:r>
              <a:rPr lang="en-GB" sz="1600" dirty="0" err="1">
                <a:latin typeface="Calibri" panose="020F0502020204030204" pitchFamily="34" charset="0"/>
                <a:cs typeface="Calibri" panose="020F0502020204030204" pitchFamily="34" charset="0"/>
              </a:rPr>
              <a:t>l.higgins@st-christophers.org</a:t>
            </a:r>
            <a:endParaRPr lang="en-GB" sz="1600" dirty="0">
              <a:latin typeface="Calibri" panose="020F0502020204030204" pitchFamily="34" charset="0"/>
              <a:cs typeface="Calibri" panose="020F0502020204030204" pitchFamily="34" charset="0"/>
            </a:endParaRPr>
          </a:p>
          <a:p>
            <a:pPr lvl="1"/>
            <a:r>
              <a:rPr lang="en-GB" sz="1600" dirty="0">
                <a:latin typeface="Calibri" panose="020F0502020204030204" pitchFamily="34" charset="0"/>
                <a:cs typeface="Calibri" panose="020F0502020204030204" pitchFamily="34" charset="0"/>
              </a:rPr>
              <a:t>11O		– 	Mr Dickinson	 – 	</a:t>
            </a:r>
            <a:r>
              <a:rPr lang="en-GB" sz="1600" dirty="0" err="1">
                <a:latin typeface="Calibri" panose="020F0502020204030204" pitchFamily="34" charset="0"/>
                <a:cs typeface="Calibri" panose="020F0502020204030204" pitchFamily="34" charset="0"/>
              </a:rPr>
              <a:t>m.dickinson@st-christophers.org</a:t>
            </a:r>
            <a:endParaRPr lang="en-GB" sz="1600" dirty="0">
              <a:latin typeface="Calibri" panose="020F0502020204030204" pitchFamily="34" charset="0"/>
              <a:cs typeface="Calibri" panose="020F0502020204030204" pitchFamily="34" charset="0"/>
            </a:endParaRPr>
          </a:p>
          <a:p>
            <a:pPr lvl="1"/>
            <a:r>
              <a:rPr lang="en-GB" sz="1600" dirty="0">
                <a:latin typeface="Calibri" panose="020F0502020204030204" pitchFamily="34" charset="0"/>
                <a:cs typeface="Calibri" panose="020F0502020204030204" pitchFamily="34" charset="0"/>
              </a:rPr>
              <a:t>11P		– 	Mr Redfearn	 – 	</a:t>
            </a:r>
            <a:r>
              <a:rPr lang="en-GB" sz="1600" dirty="0" err="1">
                <a:latin typeface="Calibri" panose="020F0502020204030204" pitchFamily="34" charset="0"/>
                <a:cs typeface="Calibri" panose="020F0502020204030204" pitchFamily="34" charset="0"/>
              </a:rPr>
              <a:t>m.redfearn@st-christophers.org</a:t>
            </a:r>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p:txBody>
      </p:sp>
      <p:sp>
        <p:nvSpPr>
          <p:cNvPr id="2" name="Rectangle 1"/>
          <p:cNvSpPr/>
          <p:nvPr/>
        </p:nvSpPr>
        <p:spPr>
          <a:xfrm>
            <a:off x="433634" y="676004"/>
            <a:ext cx="8144758" cy="642938"/>
          </a:xfrm>
          <a:prstGeom prst="rect">
            <a:avLst/>
          </a:prstGeom>
          <a:solidFill>
            <a:srgbClr val="626E02">
              <a:alpha val="40000"/>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50" dirty="0">
                <a:solidFill>
                  <a:srgbClr val="626E02"/>
                </a:solidFill>
                <a:latin typeface="Calibri" panose="020F0502020204030204" pitchFamily="34" charset="0"/>
                <a:cs typeface="Calibri" panose="020F0502020204030204" pitchFamily="34" charset="0"/>
              </a:rPr>
              <a:t>Mrs Williamson, Head of Year - </a:t>
            </a:r>
            <a:r>
              <a:rPr lang="en-GB" sz="1650" b="1" dirty="0">
                <a:solidFill>
                  <a:srgbClr val="626E02"/>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l.williamson@st-christophers.org</a:t>
            </a:r>
            <a:r>
              <a:rPr lang="en-GB" sz="1650" b="1" dirty="0">
                <a:solidFill>
                  <a:srgbClr val="626E02"/>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446358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treemap chart&#10;&#10;Description automatically generated">
            <a:extLst>
              <a:ext uri="{FF2B5EF4-FFF2-40B4-BE49-F238E27FC236}">
                <a16:creationId xmlns:a16="http://schemas.microsoft.com/office/drawing/2014/main" id="{C24EF632-DC2D-86F3-6E2B-B4D6BA37D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3">
            <a:extLst>
              <a:ext uri="{FF2B5EF4-FFF2-40B4-BE49-F238E27FC236}">
                <a16:creationId xmlns:a16="http://schemas.microsoft.com/office/drawing/2014/main" id="{17ADCF5B-0848-31CD-84D9-ACBF954D4199}"/>
              </a:ext>
            </a:extLst>
          </p:cNvPr>
          <p:cNvSpPr>
            <a:spLocks noGrp="1"/>
          </p:cNvSpPr>
          <p:nvPr>
            <p:ph type="title"/>
          </p:nvPr>
        </p:nvSpPr>
        <p:spPr>
          <a:xfrm>
            <a:off x="433633" y="500020"/>
            <a:ext cx="2337847" cy="1177952"/>
          </a:xfrm>
        </p:spPr>
        <p:txBody>
          <a:bodyPr>
            <a:noAutofit/>
          </a:bodyPr>
          <a:lstStyle/>
          <a:p>
            <a:r>
              <a:rPr lang="en-GB" sz="3000" b="1" dirty="0">
                <a:solidFill>
                  <a:srgbClr val="626E02"/>
                </a:solidFill>
                <a:latin typeface="Calibri" panose="020F0502020204030204" pitchFamily="34" charset="0"/>
                <a:cs typeface="Calibri" panose="020F0502020204030204" pitchFamily="34" charset="0"/>
              </a:rPr>
              <a:t>New </a:t>
            </a:r>
            <a:br>
              <a:rPr lang="en-GB" sz="3000" b="1" dirty="0">
                <a:solidFill>
                  <a:srgbClr val="626E02"/>
                </a:solidFill>
                <a:latin typeface="Calibri" panose="020F0502020204030204" pitchFamily="34" charset="0"/>
                <a:cs typeface="Calibri" panose="020F0502020204030204" pitchFamily="34" charset="0"/>
              </a:rPr>
            </a:br>
            <a:r>
              <a:rPr lang="en-GB" sz="3000" b="1" dirty="0">
                <a:solidFill>
                  <a:srgbClr val="626E02"/>
                </a:solidFill>
                <a:latin typeface="Calibri" panose="020F0502020204030204" pitchFamily="34" charset="0"/>
                <a:cs typeface="Calibri" panose="020F0502020204030204" pitchFamily="34" charset="0"/>
              </a:rPr>
              <a:t>GCSE Grades Explained</a:t>
            </a:r>
          </a:p>
        </p:txBody>
      </p:sp>
    </p:spTree>
    <p:extLst>
      <p:ext uri="{BB962C8B-B14F-4D97-AF65-F5344CB8AC3E}">
        <p14:creationId xmlns:p14="http://schemas.microsoft.com/office/powerpoint/2010/main" val="4282090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8C55C970-70E5-D858-53C9-103225CAF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83595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arrow&#10;&#10;Description automatically generated">
            <a:extLst>
              <a:ext uri="{FF2B5EF4-FFF2-40B4-BE49-F238E27FC236}">
                <a16:creationId xmlns:a16="http://schemas.microsoft.com/office/drawing/2014/main" id="{7D1C8888-5B1D-4705-3FB1-DF98F44326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400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54853-643C-42DC-B388-531CA2089A3A}"/>
              </a:ext>
            </a:extLst>
          </p:cNvPr>
          <p:cNvSpPr>
            <a:spLocks noGrp="1"/>
          </p:cNvSpPr>
          <p:nvPr>
            <p:ph type="ctrTitle"/>
          </p:nvPr>
        </p:nvSpPr>
        <p:spPr>
          <a:xfrm>
            <a:off x="311085" y="106499"/>
            <a:ext cx="8125905" cy="534524"/>
          </a:xfrm>
        </p:spPr>
        <p:txBody>
          <a:bodyPr vert="horz" lIns="68580" tIns="34290" rIns="68580" bIns="34290" rtlCol="0" anchor="t">
            <a:normAutofit/>
          </a:bodyPr>
          <a:lstStyle/>
          <a:p>
            <a:pPr algn="l" defTabSz="685800"/>
            <a:r>
              <a:rPr lang="en-US" sz="3000" b="1" dirty="0">
                <a:solidFill>
                  <a:srgbClr val="626E02"/>
                </a:solidFill>
                <a:latin typeface="Calibri" panose="020F0502020204030204" pitchFamily="34" charset="0"/>
                <a:cs typeface="Calibri" panose="020F0502020204030204" pitchFamily="34" charset="0"/>
              </a:rPr>
              <a:t>Year 11 Dates for Your Diary</a:t>
            </a:r>
          </a:p>
        </p:txBody>
      </p:sp>
      <p:sp>
        <p:nvSpPr>
          <p:cNvPr id="5" name="Content Placeholder 2">
            <a:extLst>
              <a:ext uri="{FF2B5EF4-FFF2-40B4-BE49-F238E27FC236}">
                <a16:creationId xmlns:a16="http://schemas.microsoft.com/office/drawing/2014/main" id="{B8DEB6AD-C59C-408A-9279-912B2A9B8985}"/>
              </a:ext>
            </a:extLst>
          </p:cNvPr>
          <p:cNvSpPr txBox="1">
            <a:spLocks/>
          </p:cNvSpPr>
          <p:nvPr/>
        </p:nvSpPr>
        <p:spPr>
          <a:xfrm>
            <a:off x="311086" y="713857"/>
            <a:ext cx="3846136" cy="2896610"/>
          </a:xfrm>
          <a:prstGeom prst="rect">
            <a:avLst/>
          </a:prstGeom>
          <a:solidFill>
            <a:srgbClr val="626E02">
              <a:alpha val="40392"/>
            </a:srgbClr>
          </a:solidFill>
        </p:spPr>
        <p:txBody>
          <a:bodyPr vert="horz" lIns="68580" tIns="34290" rIns="68580" bIns="34290" rtlCol="0" anchor="ctr">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spcBef>
                <a:spcPts val="563"/>
              </a:spcBef>
              <a:defRPr/>
            </a:pPr>
            <a:r>
              <a:rPr lang="en-US" sz="2400" b="1" dirty="0">
                <a:solidFill>
                  <a:srgbClr val="626E02"/>
                </a:solidFill>
              </a:rPr>
              <a:t>2022</a:t>
            </a:r>
          </a:p>
          <a:p>
            <a:pPr marL="257175" indent="-257175" algn="l">
              <a:spcBef>
                <a:spcPts val="563"/>
              </a:spcBef>
              <a:buFont typeface="Arial" panose="020B0604020202020204" pitchFamily="34" charset="0"/>
              <a:buChar char="•"/>
              <a:defRPr/>
            </a:pPr>
            <a:endParaRPr lang="en-US" sz="1500" dirty="0">
              <a:solidFill>
                <a:srgbClr val="000000"/>
              </a:solidFill>
              <a:latin typeface="+mj-lt"/>
            </a:endParaRPr>
          </a:p>
          <a:p>
            <a:pPr marL="257175" indent="-257175" algn="l">
              <a:spcBef>
                <a:spcPts val="563"/>
              </a:spcBef>
              <a:buFont typeface="Arial" panose="020B0604020202020204" pitchFamily="34" charset="0"/>
              <a:buChar char="•"/>
              <a:defRPr/>
            </a:pPr>
            <a:r>
              <a:rPr lang="en-US" sz="1500" dirty="0">
                <a:solidFill>
                  <a:srgbClr val="000000"/>
                </a:solidFill>
                <a:latin typeface="+mj-lt"/>
              </a:rPr>
              <a:t>English (only) PPEs: 14</a:t>
            </a:r>
            <a:r>
              <a:rPr lang="en-US" sz="1500" baseline="30000" dirty="0">
                <a:solidFill>
                  <a:srgbClr val="000000"/>
                </a:solidFill>
                <a:latin typeface="+mj-lt"/>
              </a:rPr>
              <a:t>th</a:t>
            </a:r>
            <a:r>
              <a:rPr lang="en-US" sz="1500" dirty="0">
                <a:solidFill>
                  <a:srgbClr val="000000"/>
                </a:solidFill>
                <a:latin typeface="+mj-lt"/>
              </a:rPr>
              <a:t> November 2022</a:t>
            </a:r>
          </a:p>
          <a:p>
            <a:pPr marL="257175" indent="-257175" algn="l">
              <a:spcBef>
                <a:spcPts val="563"/>
              </a:spcBef>
              <a:buFont typeface="Arial" panose="020B0604020202020204" pitchFamily="34" charset="0"/>
              <a:buChar char="•"/>
              <a:defRPr/>
            </a:pPr>
            <a:endParaRPr lang="en-US" sz="1500" dirty="0">
              <a:solidFill>
                <a:srgbClr val="000000"/>
              </a:solidFill>
              <a:latin typeface="+mj-lt"/>
            </a:endParaRPr>
          </a:p>
          <a:p>
            <a:pPr marL="257175" indent="-257175" algn="l">
              <a:spcBef>
                <a:spcPts val="563"/>
              </a:spcBef>
              <a:buFont typeface="Arial" panose="020B0604020202020204" pitchFamily="34" charset="0"/>
              <a:buChar char="•"/>
              <a:defRPr/>
            </a:pPr>
            <a:r>
              <a:rPr lang="en-US" sz="1500" dirty="0">
                <a:solidFill>
                  <a:srgbClr val="000000"/>
                </a:solidFill>
                <a:latin typeface="+mj-lt"/>
              </a:rPr>
              <a:t>‘Make It Work’ Day: 16</a:t>
            </a:r>
            <a:r>
              <a:rPr lang="en-US" sz="1500" baseline="30000" dirty="0">
                <a:solidFill>
                  <a:srgbClr val="000000"/>
                </a:solidFill>
                <a:latin typeface="+mj-lt"/>
              </a:rPr>
              <a:t>th</a:t>
            </a:r>
            <a:r>
              <a:rPr lang="en-US" sz="1500" dirty="0">
                <a:solidFill>
                  <a:srgbClr val="000000"/>
                </a:solidFill>
                <a:latin typeface="+mj-lt"/>
              </a:rPr>
              <a:t> November 2022</a:t>
            </a:r>
          </a:p>
          <a:p>
            <a:pPr marL="257175" indent="-257175" algn="l">
              <a:spcBef>
                <a:spcPts val="563"/>
              </a:spcBef>
              <a:buFont typeface="Arial" panose="020B0604020202020204" pitchFamily="34" charset="0"/>
              <a:buChar char="•"/>
              <a:defRPr/>
            </a:pPr>
            <a:endParaRPr lang="en-US" sz="1500" dirty="0">
              <a:solidFill>
                <a:srgbClr val="000000"/>
              </a:solidFill>
              <a:latin typeface="+mj-lt"/>
            </a:endParaRPr>
          </a:p>
          <a:p>
            <a:pPr marL="257175" indent="-257175" algn="l">
              <a:spcBef>
                <a:spcPts val="563"/>
              </a:spcBef>
              <a:buFont typeface="Arial" panose="020B0604020202020204" pitchFamily="34" charset="0"/>
              <a:buChar char="•"/>
              <a:defRPr/>
            </a:pPr>
            <a:r>
              <a:rPr lang="en-US" sz="1500" dirty="0">
                <a:solidFill>
                  <a:srgbClr val="000000"/>
                </a:solidFill>
                <a:latin typeface="+mj-lt"/>
              </a:rPr>
              <a:t>Progress Report 1: 2</a:t>
            </a:r>
            <a:r>
              <a:rPr lang="en-US" sz="1500" baseline="30000" dirty="0">
                <a:solidFill>
                  <a:srgbClr val="000000"/>
                </a:solidFill>
                <a:latin typeface="+mj-lt"/>
              </a:rPr>
              <a:t>nd</a:t>
            </a:r>
            <a:r>
              <a:rPr lang="en-US" sz="1500" dirty="0">
                <a:solidFill>
                  <a:srgbClr val="000000"/>
                </a:solidFill>
                <a:latin typeface="+mj-lt"/>
              </a:rPr>
              <a:t> December 2022</a:t>
            </a:r>
          </a:p>
          <a:p>
            <a:pPr marL="257175" indent="-257175" algn="l">
              <a:spcBef>
                <a:spcPts val="563"/>
              </a:spcBef>
              <a:buFont typeface="Arial" panose="020B0604020202020204" pitchFamily="34" charset="0"/>
              <a:buChar char="•"/>
              <a:defRPr/>
            </a:pPr>
            <a:endParaRPr lang="en-US" sz="1500" dirty="0">
              <a:solidFill>
                <a:srgbClr val="000000"/>
              </a:solidFill>
              <a:latin typeface="+mj-lt"/>
            </a:endParaRPr>
          </a:p>
          <a:p>
            <a:pPr marL="257175" indent="-257175" algn="l">
              <a:spcBef>
                <a:spcPts val="563"/>
              </a:spcBef>
              <a:buFont typeface="Arial" panose="020B0604020202020204" pitchFamily="34" charset="0"/>
              <a:buChar char="•"/>
              <a:defRPr/>
            </a:pPr>
            <a:r>
              <a:rPr lang="en-US" sz="1500" dirty="0">
                <a:solidFill>
                  <a:srgbClr val="000000"/>
                </a:solidFill>
                <a:latin typeface="+mj-lt"/>
              </a:rPr>
              <a:t>Parents’ Evening: 8</a:t>
            </a:r>
            <a:r>
              <a:rPr lang="en-US" sz="1500" baseline="30000" dirty="0">
                <a:solidFill>
                  <a:srgbClr val="000000"/>
                </a:solidFill>
                <a:latin typeface="+mj-lt"/>
              </a:rPr>
              <a:t>th</a:t>
            </a:r>
            <a:r>
              <a:rPr lang="en-US" sz="1500" dirty="0">
                <a:solidFill>
                  <a:srgbClr val="000000"/>
                </a:solidFill>
                <a:latin typeface="+mj-lt"/>
              </a:rPr>
              <a:t> December 2022</a:t>
            </a:r>
          </a:p>
        </p:txBody>
      </p:sp>
      <p:sp>
        <p:nvSpPr>
          <p:cNvPr id="3" name="Content Placeholder 2">
            <a:extLst>
              <a:ext uri="{FF2B5EF4-FFF2-40B4-BE49-F238E27FC236}">
                <a16:creationId xmlns:a16="http://schemas.microsoft.com/office/drawing/2014/main" id="{0C2DA2AA-522E-C5E1-C173-01D1A2F1C5A4}"/>
              </a:ext>
            </a:extLst>
          </p:cNvPr>
          <p:cNvSpPr txBox="1">
            <a:spLocks/>
          </p:cNvSpPr>
          <p:nvPr/>
        </p:nvSpPr>
        <p:spPr>
          <a:xfrm>
            <a:off x="4421816" y="713857"/>
            <a:ext cx="3846136" cy="2896610"/>
          </a:xfrm>
          <a:prstGeom prst="rect">
            <a:avLst/>
          </a:prstGeom>
          <a:solidFill>
            <a:srgbClr val="626E02">
              <a:alpha val="40000"/>
            </a:srgbClr>
          </a:solidFill>
        </p:spPr>
        <p:txBody>
          <a:bodyPr vert="horz" lIns="68580" tIns="34290" rIns="68580" bIns="34290" rtlCol="0" anchor="ctr">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spcBef>
                <a:spcPts val="563"/>
              </a:spcBef>
              <a:defRPr/>
            </a:pPr>
            <a:r>
              <a:rPr lang="en-US" sz="2400" b="1" dirty="0">
                <a:solidFill>
                  <a:srgbClr val="626E02"/>
                </a:solidFill>
              </a:rPr>
              <a:t>2023</a:t>
            </a:r>
          </a:p>
          <a:p>
            <a:pPr marL="257175" indent="-257175" algn="l">
              <a:spcBef>
                <a:spcPts val="563"/>
              </a:spcBef>
              <a:buFont typeface="Arial" panose="020B0604020202020204" pitchFamily="34" charset="0"/>
              <a:buChar char="•"/>
              <a:defRPr/>
            </a:pPr>
            <a:endParaRPr lang="en-US" sz="1500" dirty="0">
              <a:solidFill>
                <a:srgbClr val="000000"/>
              </a:solidFill>
              <a:latin typeface="+mj-lt"/>
            </a:endParaRPr>
          </a:p>
          <a:p>
            <a:pPr marL="257175" indent="-257175" algn="l">
              <a:spcBef>
                <a:spcPts val="563"/>
              </a:spcBef>
              <a:buFont typeface="Arial" panose="020B0604020202020204" pitchFamily="34" charset="0"/>
              <a:buChar char="•"/>
              <a:defRPr/>
            </a:pPr>
            <a:r>
              <a:rPr lang="en-US" sz="1500" dirty="0">
                <a:solidFill>
                  <a:srgbClr val="000000"/>
                </a:solidFill>
                <a:latin typeface="+mj-lt"/>
              </a:rPr>
              <a:t>PPEs: 9</a:t>
            </a:r>
            <a:r>
              <a:rPr lang="en-US" sz="1500" baseline="30000" dirty="0">
                <a:solidFill>
                  <a:srgbClr val="000000"/>
                </a:solidFill>
                <a:latin typeface="+mj-lt"/>
              </a:rPr>
              <a:t>th-</a:t>
            </a:r>
            <a:r>
              <a:rPr lang="en-US" sz="1500" dirty="0">
                <a:solidFill>
                  <a:srgbClr val="000000"/>
                </a:solidFill>
                <a:latin typeface="+mj-lt"/>
              </a:rPr>
              <a:t>17</a:t>
            </a:r>
            <a:r>
              <a:rPr lang="en-US" sz="1500" baseline="30000" dirty="0">
                <a:solidFill>
                  <a:srgbClr val="000000"/>
                </a:solidFill>
                <a:latin typeface="+mj-lt"/>
              </a:rPr>
              <a:t>th</a:t>
            </a:r>
            <a:r>
              <a:rPr lang="en-US" sz="1500" dirty="0">
                <a:solidFill>
                  <a:srgbClr val="000000"/>
                </a:solidFill>
                <a:latin typeface="+mj-lt"/>
              </a:rPr>
              <a:t> January 2023</a:t>
            </a:r>
          </a:p>
          <a:p>
            <a:pPr marL="257175" indent="-257175" algn="l">
              <a:spcBef>
                <a:spcPts val="563"/>
              </a:spcBef>
              <a:buFont typeface="Arial" panose="020B0604020202020204" pitchFamily="34" charset="0"/>
              <a:buChar char="•"/>
              <a:defRPr/>
            </a:pPr>
            <a:endParaRPr lang="en-US" sz="1500" dirty="0">
              <a:solidFill>
                <a:srgbClr val="000000"/>
              </a:solidFill>
              <a:latin typeface="+mj-lt"/>
            </a:endParaRPr>
          </a:p>
          <a:p>
            <a:pPr marL="257175" indent="-257175" algn="l">
              <a:spcBef>
                <a:spcPts val="563"/>
              </a:spcBef>
              <a:buFont typeface="Arial" panose="020B0604020202020204" pitchFamily="34" charset="0"/>
              <a:buChar char="•"/>
              <a:defRPr/>
            </a:pPr>
            <a:r>
              <a:rPr lang="en-US" sz="1500" dirty="0">
                <a:solidFill>
                  <a:srgbClr val="000000"/>
                </a:solidFill>
                <a:latin typeface="+mj-lt"/>
              </a:rPr>
              <a:t>Year 11 Spirituality Day: 18</a:t>
            </a:r>
            <a:r>
              <a:rPr lang="en-US" sz="1500" baseline="30000" dirty="0">
                <a:solidFill>
                  <a:srgbClr val="000000"/>
                </a:solidFill>
                <a:latin typeface="+mj-lt"/>
              </a:rPr>
              <a:t>th</a:t>
            </a:r>
            <a:r>
              <a:rPr lang="en-US" sz="1500" dirty="0">
                <a:solidFill>
                  <a:srgbClr val="000000"/>
                </a:solidFill>
                <a:latin typeface="+mj-lt"/>
              </a:rPr>
              <a:t> January 2023</a:t>
            </a:r>
          </a:p>
          <a:p>
            <a:pPr marL="257175" indent="-257175" algn="l">
              <a:spcBef>
                <a:spcPts val="563"/>
              </a:spcBef>
              <a:buFont typeface="Arial" panose="020B0604020202020204" pitchFamily="34" charset="0"/>
              <a:buChar char="•"/>
              <a:defRPr/>
            </a:pPr>
            <a:endParaRPr lang="en-US" sz="1500" dirty="0">
              <a:solidFill>
                <a:srgbClr val="000000"/>
              </a:solidFill>
              <a:latin typeface="+mj-lt"/>
            </a:endParaRPr>
          </a:p>
          <a:p>
            <a:pPr marL="257175" indent="-257175" algn="l">
              <a:spcBef>
                <a:spcPts val="563"/>
              </a:spcBef>
              <a:buFont typeface="Arial" panose="020B0604020202020204" pitchFamily="34" charset="0"/>
              <a:buChar char="•"/>
              <a:defRPr/>
            </a:pPr>
            <a:r>
              <a:rPr lang="en-US" sz="1500" dirty="0">
                <a:solidFill>
                  <a:srgbClr val="000000"/>
                </a:solidFill>
                <a:latin typeface="+mj-lt"/>
              </a:rPr>
              <a:t>Progress Report 2: 10</a:t>
            </a:r>
            <a:r>
              <a:rPr lang="en-US" sz="1500" baseline="30000" dirty="0">
                <a:solidFill>
                  <a:srgbClr val="000000"/>
                </a:solidFill>
                <a:latin typeface="+mj-lt"/>
              </a:rPr>
              <a:t>th</a:t>
            </a:r>
            <a:r>
              <a:rPr lang="en-US" sz="1500" dirty="0">
                <a:solidFill>
                  <a:srgbClr val="000000"/>
                </a:solidFill>
                <a:latin typeface="+mj-lt"/>
              </a:rPr>
              <a:t> February 2023</a:t>
            </a:r>
          </a:p>
          <a:p>
            <a:pPr marL="257175" indent="-257175" algn="l">
              <a:spcBef>
                <a:spcPts val="563"/>
              </a:spcBef>
              <a:buFont typeface="Arial" panose="020B0604020202020204" pitchFamily="34" charset="0"/>
              <a:buChar char="•"/>
              <a:defRPr/>
            </a:pPr>
            <a:endParaRPr lang="en-US" sz="1500" dirty="0">
              <a:solidFill>
                <a:srgbClr val="000000"/>
              </a:solidFill>
              <a:latin typeface="+mj-lt"/>
            </a:endParaRPr>
          </a:p>
          <a:p>
            <a:pPr marL="257175" indent="-257175" algn="l">
              <a:spcBef>
                <a:spcPts val="563"/>
              </a:spcBef>
              <a:buFont typeface="Arial" panose="020B0604020202020204" pitchFamily="34" charset="0"/>
              <a:buChar char="•"/>
              <a:defRPr/>
            </a:pPr>
            <a:r>
              <a:rPr lang="en-US" sz="1500" dirty="0">
                <a:solidFill>
                  <a:srgbClr val="000000"/>
                </a:solidFill>
                <a:latin typeface="+mj-lt"/>
              </a:rPr>
              <a:t>Y11 Form Tutor Reviews: February 2023</a:t>
            </a:r>
          </a:p>
        </p:txBody>
      </p:sp>
    </p:spTree>
    <p:extLst>
      <p:ext uri="{BB962C8B-B14F-4D97-AF65-F5344CB8AC3E}">
        <p14:creationId xmlns:p14="http://schemas.microsoft.com/office/powerpoint/2010/main" val="1519925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645" y="148590"/>
            <a:ext cx="8550111" cy="990600"/>
          </a:xfrm>
        </p:spPr>
        <p:txBody>
          <a:bodyPr>
            <a:normAutofit fontScale="90000"/>
          </a:bodyPr>
          <a:lstStyle/>
          <a:p>
            <a:r>
              <a:rPr lang="en-GB" sz="3300" b="1" dirty="0">
                <a:solidFill>
                  <a:srgbClr val="626E02"/>
                </a:solidFill>
                <a:latin typeface="+mn-lt"/>
              </a:rPr>
              <a:t>Revision and self study</a:t>
            </a:r>
            <a:r>
              <a:rPr lang="en-GB" b="1" dirty="0">
                <a:solidFill>
                  <a:srgbClr val="626E02"/>
                </a:solidFill>
                <a:latin typeface="+mn-lt"/>
              </a:rPr>
              <a:t>:</a:t>
            </a:r>
            <a:br>
              <a:rPr lang="en-GB" b="1" dirty="0">
                <a:solidFill>
                  <a:srgbClr val="626E02"/>
                </a:solidFill>
                <a:latin typeface="+mn-lt"/>
              </a:rPr>
            </a:br>
            <a:r>
              <a:rPr lang="en-GB" b="1" dirty="0">
                <a:solidFill>
                  <a:srgbClr val="626E02"/>
                </a:solidFill>
                <a:latin typeface="+mn-lt"/>
              </a:rPr>
              <a:t>W</a:t>
            </a:r>
            <a:r>
              <a:rPr lang="en-GB" sz="3300" b="1" dirty="0">
                <a:solidFill>
                  <a:srgbClr val="626E02"/>
                </a:solidFill>
                <a:latin typeface="+mn-lt"/>
              </a:rPr>
              <a:t>hy is it important to start</a:t>
            </a:r>
            <a:r>
              <a:rPr lang="en-GB" sz="3300" b="1" u="sng" dirty="0">
                <a:solidFill>
                  <a:srgbClr val="626E02"/>
                </a:solidFill>
                <a:latin typeface="+mn-lt"/>
              </a:rPr>
              <a:t> now</a:t>
            </a:r>
            <a:r>
              <a:rPr lang="en-GB" sz="3300" b="1" dirty="0">
                <a:solidFill>
                  <a:srgbClr val="626E02"/>
                </a:solidFill>
                <a:latin typeface="+mn-lt"/>
              </a:rPr>
              <a:t>? </a:t>
            </a:r>
          </a:p>
        </p:txBody>
      </p:sp>
      <p:sp>
        <p:nvSpPr>
          <p:cNvPr id="3" name="Content Placeholder 2"/>
          <p:cNvSpPr>
            <a:spLocks noGrp="1"/>
          </p:cNvSpPr>
          <p:nvPr>
            <p:ph idx="1"/>
          </p:nvPr>
        </p:nvSpPr>
        <p:spPr>
          <a:xfrm>
            <a:off x="1883003" y="1346580"/>
            <a:ext cx="5865830" cy="2640958"/>
          </a:xfrm>
        </p:spPr>
        <p:txBody>
          <a:bodyPr>
            <a:normAutofit fontScale="92500"/>
          </a:bodyPr>
          <a:lstStyle/>
          <a:p>
            <a:r>
              <a:rPr lang="en-GB" sz="2100" b="1" dirty="0">
                <a:solidFill>
                  <a:srgbClr val="B8C400"/>
                </a:solidFill>
              </a:rPr>
              <a:t>Time! </a:t>
            </a:r>
            <a:r>
              <a:rPr lang="en-GB" sz="2100" dirty="0"/>
              <a:t>PPE examinations commence 9</a:t>
            </a:r>
            <a:r>
              <a:rPr lang="en-GB" baseline="30000" dirty="0"/>
              <a:t>th</a:t>
            </a:r>
            <a:r>
              <a:rPr lang="en-GB" sz="2100" dirty="0"/>
              <a:t> January 2023  </a:t>
            </a:r>
          </a:p>
          <a:p>
            <a:pPr lvl="2"/>
            <a:r>
              <a:rPr lang="en-GB" sz="1800" dirty="0"/>
              <a:t>It is not helpful to ‘begin’ revision over the Christmas period.  It should be well established by then to ease the workload</a:t>
            </a:r>
          </a:p>
          <a:p>
            <a:endParaRPr lang="en-GB" sz="2100" dirty="0"/>
          </a:p>
          <a:p>
            <a:r>
              <a:rPr lang="en-GB" sz="2100" b="1" dirty="0">
                <a:solidFill>
                  <a:srgbClr val="B8C400"/>
                </a:solidFill>
              </a:rPr>
              <a:t>The COVID ‘gap’ </a:t>
            </a:r>
            <a:r>
              <a:rPr lang="en-GB" sz="2100" dirty="0"/>
              <a:t>– it still exists</a:t>
            </a:r>
          </a:p>
          <a:p>
            <a:endParaRPr lang="en-GB" sz="2100" dirty="0"/>
          </a:p>
          <a:p>
            <a:r>
              <a:rPr lang="en-GB" sz="2100" b="1" dirty="0">
                <a:solidFill>
                  <a:srgbClr val="B8C400"/>
                </a:solidFill>
              </a:rPr>
              <a:t>Good study habits </a:t>
            </a:r>
            <a:r>
              <a:rPr lang="en-GB" sz="2100" dirty="0"/>
              <a:t>and revision skills need to be learned</a:t>
            </a:r>
          </a:p>
        </p:txBody>
      </p:sp>
    </p:spTree>
    <p:extLst>
      <p:ext uri="{BB962C8B-B14F-4D97-AF65-F5344CB8AC3E}">
        <p14:creationId xmlns:p14="http://schemas.microsoft.com/office/powerpoint/2010/main" val="2768918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856401-C968-4CFC-B7C3-AD2670F894BD}"/>
              </a:ext>
            </a:extLst>
          </p:cNvPr>
          <p:cNvSpPr/>
          <p:nvPr/>
        </p:nvSpPr>
        <p:spPr>
          <a:xfrm>
            <a:off x="301658" y="2003570"/>
            <a:ext cx="8286160" cy="2185214"/>
          </a:xfrm>
          <a:prstGeom prst="rect">
            <a:avLst/>
          </a:prstGeom>
        </p:spPr>
        <p:txBody>
          <a:bodyPr wrap="square">
            <a:spAutoFit/>
          </a:bodyPr>
          <a:lstStyle/>
          <a:p>
            <a:pPr algn="ctr"/>
            <a:r>
              <a:rPr lang="en-GB" dirty="0">
                <a:solidFill>
                  <a:srgbClr val="000000"/>
                </a:solidFill>
                <a:latin typeface="Calibri" panose="020F0502020204030204" pitchFamily="34" charset="0"/>
                <a:cs typeface="Calibri" panose="020F0502020204030204" pitchFamily="34" charset="0"/>
              </a:rPr>
              <a:t>To remember something accurately, students need to engage in </a:t>
            </a:r>
            <a:r>
              <a:rPr lang="en-GB" i="1" dirty="0">
                <a:solidFill>
                  <a:srgbClr val="000000"/>
                </a:solidFill>
                <a:latin typeface="Calibri" panose="020F0502020204030204" pitchFamily="34" charset="0"/>
                <a:cs typeface="Calibri" panose="020F0502020204030204" pitchFamily="34" charset="0"/>
              </a:rPr>
              <a:t>controlled processing:</a:t>
            </a:r>
          </a:p>
          <a:p>
            <a:pPr algn="ctr"/>
            <a:r>
              <a:rPr lang="en-GB" sz="1400" dirty="0">
                <a:solidFill>
                  <a:srgbClr val="000000"/>
                </a:solidFill>
                <a:latin typeface="Calibri" panose="020F0502020204030204" pitchFamily="34" charset="0"/>
                <a:cs typeface="Calibri" panose="020F0502020204030204" pitchFamily="34" charset="0"/>
              </a:rPr>
              <a:t> </a:t>
            </a:r>
          </a:p>
          <a:p>
            <a:pPr marL="257175" indent="-257175" algn="ctr">
              <a:buFont typeface="Arial" panose="020B0604020202020204" pitchFamily="34" charset="0"/>
              <a:buChar char="•"/>
            </a:pPr>
            <a:r>
              <a:rPr lang="en-GB" b="1" dirty="0">
                <a:solidFill>
                  <a:srgbClr val="000000"/>
                </a:solidFill>
                <a:latin typeface="Calibri" panose="020F0502020204030204" pitchFamily="34" charset="0"/>
                <a:cs typeface="Calibri" panose="020F0502020204030204" pitchFamily="34" charset="0"/>
              </a:rPr>
              <a:t>Over time</a:t>
            </a:r>
          </a:p>
          <a:p>
            <a:pPr marL="257175" indent="-257175" algn="ctr">
              <a:buFont typeface="Arial" panose="020B0604020202020204" pitchFamily="34" charset="0"/>
              <a:buChar char="•"/>
            </a:pPr>
            <a:r>
              <a:rPr lang="en-GB" dirty="0">
                <a:solidFill>
                  <a:srgbClr val="000000"/>
                </a:solidFill>
                <a:latin typeface="Calibri" panose="020F0502020204030204" pitchFamily="34" charset="0"/>
                <a:cs typeface="Calibri" panose="020F0502020204030204" pitchFamily="34" charset="0"/>
              </a:rPr>
              <a:t>Different learning strategies suit different students</a:t>
            </a:r>
          </a:p>
          <a:p>
            <a:pPr marL="257175" indent="-257175" algn="ctr">
              <a:buFont typeface="Arial" panose="020B0604020202020204" pitchFamily="34" charset="0"/>
              <a:buChar char="•"/>
            </a:pPr>
            <a:r>
              <a:rPr lang="en-GB" dirty="0">
                <a:solidFill>
                  <a:srgbClr val="000000"/>
                </a:solidFill>
                <a:latin typeface="Calibri" panose="020F0502020204030204" pitchFamily="34" charset="0"/>
                <a:cs typeface="Calibri" panose="020F0502020204030204" pitchFamily="34" charset="0"/>
              </a:rPr>
              <a:t>Distractions must be blocked out</a:t>
            </a:r>
          </a:p>
          <a:p>
            <a:pPr marL="257175" indent="-257175" algn="ctr">
              <a:buFont typeface="Arial" panose="020B0604020202020204" pitchFamily="34" charset="0"/>
              <a:buChar char="•"/>
            </a:pPr>
            <a:r>
              <a:rPr lang="en-GB" dirty="0">
                <a:solidFill>
                  <a:srgbClr val="000000"/>
                </a:solidFill>
                <a:latin typeface="Calibri" panose="020F0502020204030204" pitchFamily="34" charset="0"/>
                <a:cs typeface="Calibri" panose="020F0502020204030204" pitchFamily="34" charset="0"/>
              </a:rPr>
              <a:t>Learn to focus on the task at hand</a:t>
            </a:r>
          </a:p>
          <a:p>
            <a:pPr marL="257175" indent="-257175" algn="ctr">
              <a:buFont typeface="Arial" panose="020B0604020202020204" pitchFamily="34" charset="0"/>
              <a:buChar char="•"/>
            </a:pPr>
            <a:endParaRPr lang="en-GB" sz="1400" dirty="0">
              <a:solidFill>
                <a:srgbClr val="000000"/>
              </a:solidFill>
              <a:latin typeface="Calibri" panose="020F0502020204030204" pitchFamily="34" charset="0"/>
              <a:cs typeface="Calibri" panose="020F0502020204030204" pitchFamily="34" charset="0"/>
            </a:endParaRPr>
          </a:p>
          <a:p>
            <a:pPr algn="ctr"/>
            <a:r>
              <a:rPr lang="en-GB" b="1" dirty="0">
                <a:solidFill>
                  <a:srgbClr val="000000"/>
                </a:solidFill>
                <a:latin typeface="Calibri" panose="020F0502020204030204" pitchFamily="34" charset="0"/>
                <a:cs typeface="Calibri" panose="020F0502020204030204" pitchFamily="34" charset="0"/>
              </a:rPr>
              <a:t>THESE </a:t>
            </a:r>
            <a:r>
              <a:rPr lang="en-GB" b="1" u="sng" dirty="0">
                <a:solidFill>
                  <a:srgbClr val="B8C400"/>
                </a:solidFill>
                <a:latin typeface="Calibri" panose="020F0502020204030204" pitchFamily="34" charset="0"/>
                <a:cs typeface="Calibri" panose="020F0502020204030204" pitchFamily="34" charset="0"/>
              </a:rPr>
              <a:t>HABITS</a:t>
            </a:r>
            <a:r>
              <a:rPr lang="en-GB" dirty="0">
                <a:solidFill>
                  <a:srgbClr val="000000"/>
                </a:solidFill>
                <a:latin typeface="Calibri" panose="020F0502020204030204" pitchFamily="34" charset="0"/>
                <a:cs typeface="Calibri" panose="020F0502020204030204" pitchFamily="34" charset="0"/>
              </a:rPr>
              <a:t> </a:t>
            </a:r>
            <a:r>
              <a:rPr lang="en-GB" b="1" dirty="0">
                <a:solidFill>
                  <a:srgbClr val="000000"/>
                </a:solidFill>
                <a:latin typeface="Calibri" panose="020F0502020204030204" pitchFamily="34" charset="0"/>
                <a:cs typeface="Calibri" panose="020F0502020204030204" pitchFamily="34" charset="0"/>
              </a:rPr>
              <a:t>CAN BE FORMED FROM NOW</a:t>
            </a:r>
            <a:endParaRPr lang="en-GB" b="1"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77A1D11-9FF9-410C-83DF-13D9D048A330}"/>
              </a:ext>
            </a:extLst>
          </p:cNvPr>
          <p:cNvPicPr>
            <a:picLocks noChangeAspect="1"/>
          </p:cNvPicPr>
          <p:nvPr/>
        </p:nvPicPr>
        <p:blipFill>
          <a:blip r:embed="rId2"/>
          <a:stretch>
            <a:fillRect/>
          </a:stretch>
        </p:blipFill>
        <p:spPr>
          <a:xfrm>
            <a:off x="556182" y="54899"/>
            <a:ext cx="1960775" cy="1948671"/>
          </a:xfrm>
          <a:prstGeom prst="rect">
            <a:avLst/>
          </a:prstGeom>
        </p:spPr>
      </p:pic>
      <p:sp>
        <p:nvSpPr>
          <p:cNvPr id="3" name="Rectangle 2"/>
          <p:cNvSpPr/>
          <p:nvPr/>
        </p:nvSpPr>
        <p:spPr>
          <a:xfrm>
            <a:off x="2667786" y="407928"/>
            <a:ext cx="5920032" cy="1446550"/>
          </a:xfrm>
          <a:prstGeom prst="rect">
            <a:avLst/>
          </a:prstGeom>
          <a:solidFill>
            <a:srgbClr val="626E02"/>
          </a:solidFill>
        </p:spPr>
        <p:txBody>
          <a:bodyPr wrap="square">
            <a:spAutoFit/>
          </a:bodyPr>
          <a:lstStyle/>
          <a:p>
            <a:r>
              <a:rPr lang="en-GB" sz="1100" dirty="0">
                <a:solidFill>
                  <a:schemeClr val="bg1"/>
                </a:solidFill>
                <a:latin typeface="Calibri" panose="020F0502020204030204" pitchFamily="34" charset="0"/>
                <a:cs typeface="Calibri" panose="020F0502020204030204" pitchFamily="34" charset="0"/>
              </a:rPr>
              <a:t>In the 1970s, a series of experiments were done to determine how completely and accurately people remembered the visual details of a common object, a United States penny (Nickerson and Adams, 1979).  The findings were that the participants recall of the details was very poor despite having seen pennies many hundreds of times in their lives.  </a:t>
            </a:r>
          </a:p>
          <a:p>
            <a:endParaRPr lang="en-GB" sz="1100" dirty="0">
              <a:solidFill>
                <a:schemeClr val="bg1"/>
              </a:solidFill>
              <a:latin typeface="Calibri" panose="020F0502020204030204" pitchFamily="34" charset="0"/>
              <a:cs typeface="Calibri" panose="020F0502020204030204" pitchFamily="34" charset="0"/>
            </a:endParaRPr>
          </a:p>
          <a:p>
            <a:r>
              <a:rPr lang="en-GB" sz="1100" dirty="0">
                <a:solidFill>
                  <a:schemeClr val="bg1"/>
                </a:solidFill>
                <a:latin typeface="Calibri" panose="020F0502020204030204" pitchFamily="34" charset="0"/>
                <a:cs typeface="Calibri" panose="020F0502020204030204" pitchFamily="34" charset="0"/>
              </a:rPr>
              <a:t>If you ask a student to recall the details of a  common object (e.g. a penny) from memory, the majority will be unable to do so accurately, stating that they have “forgotten” those details.  In fact, they didn’t </a:t>
            </a:r>
            <a:r>
              <a:rPr lang="en-GB" sz="1100" i="1" dirty="0">
                <a:solidFill>
                  <a:schemeClr val="bg1"/>
                </a:solidFill>
                <a:latin typeface="Calibri" panose="020F0502020204030204" pitchFamily="34" charset="0"/>
                <a:cs typeface="Calibri" panose="020F0502020204030204" pitchFamily="34" charset="0"/>
              </a:rPr>
              <a:t>forget</a:t>
            </a:r>
            <a:r>
              <a:rPr lang="en-GB" sz="1100" dirty="0">
                <a:solidFill>
                  <a:schemeClr val="bg1"/>
                </a:solidFill>
                <a:latin typeface="Calibri" panose="020F0502020204030204" pitchFamily="34" charset="0"/>
                <a:cs typeface="Calibri" panose="020F0502020204030204" pitchFamily="34" charset="0"/>
              </a:rPr>
              <a:t> the details – they never learnt the information in the first place.  </a:t>
            </a:r>
          </a:p>
        </p:txBody>
      </p:sp>
    </p:spTree>
    <p:extLst>
      <p:ext uri="{BB962C8B-B14F-4D97-AF65-F5344CB8AC3E}">
        <p14:creationId xmlns:p14="http://schemas.microsoft.com/office/powerpoint/2010/main" val="2884746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510" y="123723"/>
            <a:ext cx="8399283" cy="505195"/>
          </a:xfrm>
        </p:spPr>
        <p:txBody>
          <a:bodyPr>
            <a:normAutofit/>
          </a:bodyPr>
          <a:lstStyle/>
          <a:p>
            <a:r>
              <a:rPr lang="en-GB" sz="3000" b="1" dirty="0">
                <a:solidFill>
                  <a:srgbClr val="626E02"/>
                </a:solidFill>
                <a:latin typeface="+mn-lt"/>
              </a:rPr>
              <a:t>What can you do as parents?</a:t>
            </a:r>
          </a:p>
        </p:txBody>
      </p:sp>
      <p:sp>
        <p:nvSpPr>
          <p:cNvPr id="3" name="Content Placeholder 2"/>
          <p:cNvSpPr>
            <a:spLocks noGrp="1"/>
          </p:cNvSpPr>
          <p:nvPr>
            <p:ph idx="1"/>
          </p:nvPr>
        </p:nvSpPr>
        <p:spPr>
          <a:xfrm>
            <a:off x="320510" y="628918"/>
            <a:ext cx="8719794" cy="3613143"/>
          </a:xfrm>
        </p:spPr>
        <p:txBody>
          <a:bodyPr>
            <a:normAutofit/>
          </a:bodyPr>
          <a:lstStyle/>
          <a:p>
            <a:r>
              <a:rPr lang="en-GB" sz="1400" b="1" dirty="0">
                <a:solidFill>
                  <a:srgbClr val="B8C400"/>
                </a:solidFill>
              </a:rPr>
              <a:t>Study space </a:t>
            </a:r>
          </a:p>
          <a:p>
            <a:pPr lvl="1"/>
            <a:r>
              <a:rPr lang="en-GB" sz="1200" dirty="0"/>
              <a:t>provide a quiet, appropriate, comfortable and distraction-free area for them to study in</a:t>
            </a:r>
          </a:p>
          <a:p>
            <a:r>
              <a:rPr lang="en-GB" sz="1400" b="1" dirty="0">
                <a:solidFill>
                  <a:srgbClr val="B8C400"/>
                </a:solidFill>
              </a:rPr>
              <a:t>Take their phone during study time</a:t>
            </a:r>
          </a:p>
          <a:p>
            <a:pPr lvl="1"/>
            <a:r>
              <a:rPr lang="en-GB" sz="1200" dirty="0"/>
              <a:t>This is THE biggest distraction to students.  Where possible, phones should not be used as part of revision or study.  Use an alternative means to access anything needed online</a:t>
            </a:r>
          </a:p>
          <a:p>
            <a:r>
              <a:rPr lang="en-GB" sz="1400" b="1" dirty="0">
                <a:solidFill>
                  <a:srgbClr val="B8C400"/>
                </a:solidFill>
              </a:rPr>
              <a:t>Allocate time for study</a:t>
            </a:r>
          </a:p>
          <a:p>
            <a:pPr lvl="1"/>
            <a:r>
              <a:rPr lang="en-GB" sz="1200" dirty="0"/>
              <a:t>Help your child to draw up a revision timetable.  This should be AGREED with them, not forced upon them (see next three slides)</a:t>
            </a:r>
          </a:p>
          <a:p>
            <a:r>
              <a:rPr lang="en-GB" sz="1400" b="1" dirty="0">
                <a:solidFill>
                  <a:srgbClr val="B8C400"/>
                </a:solidFill>
              </a:rPr>
              <a:t>Quiz / test to improve recall</a:t>
            </a:r>
          </a:p>
          <a:p>
            <a:pPr lvl="1"/>
            <a:r>
              <a:rPr lang="en-GB" sz="1200" dirty="0"/>
              <a:t>Be active in your child’s revision - </a:t>
            </a:r>
            <a:r>
              <a:rPr lang="en-GB" sz="1200" dirty="0">
                <a:solidFill>
                  <a:schemeClr val="tx1"/>
                </a:solidFill>
              </a:rPr>
              <a:t>incorporate brief tests or quizzes into revision, and encourage students to self-test as they study. Reading a passage and then stopping to ask students what they just read is going to be more effective than reading it twice (Roediger and Karpicke) (2006) </a:t>
            </a:r>
            <a:endParaRPr lang="en-GB" sz="1200" dirty="0"/>
          </a:p>
          <a:p>
            <a:r>
              <a:rPr lang="en-GB" sz="1400" b="1" dirty="0">
                <a:solidFill>
                  <a:srgbClr val="B8C400"/>
                </a:solidFill>
              </a:rPr>
              <a:t>Check homework – Synergy!</a:t>
            </a:r>
          </a:p>
          <a:p>
            <a:pPr lvl="1"/>
            <a:r>
              <a:rPr lang="en-GB" sz="1200" dirty="0"/>
              <a:t>Hard work gets grades. Students that spend at least two hours a night on their homework/revision are statistically more likely to get better grades.</a:t>
            </a:r>
          </a:p>
          <a:p>
            <a:pPr lvl="1"/>
            <a:r>
              <a:rPr lang="en-GB" sz="1200" dirty="0"/>
              <a:t>Make sure your child knows they are accountable not only to their teacher, but also to you as their parent.  Working as a team, we can help them to get the most out of school.</a:t>
            </a:r>
          </a:p>
          <a:p>
            <a:endParaRPr lang="en-GB" sz="1800" dirty="0"/>
          </a:p>
        </p:txBody>
      </p:sp>
    </p:spTree>
    <p:extLst>
      <p:ext uri="{BB962C8B-B14F-4D97-AF65-F5344CB8AC3E}">
        <p14:creationId xmlns:p14="http://schemas.microsoft.com/office/powerpoint/2010/main" val="203843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32687CF-623A-132C-AA13-8B8F058BA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87673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27089336"/>
              </p:ext>
            </p:extLst>
          </p:nvPr>
        </p:nvGraphicFramePr>
        <p:xfrm>
          <a:off x="2312622" y="642938"/>
          <a:ext cx="6705960" cy="4359914"/>
        </p:xfrm>
        <a:graphic>
          <a:graphicData uri="http://schemas.openxmlformats.org/drawingml/2006/table">
            <a:tbl>
              <a:tblPr firstRow="1" bandRow="1">
                <a:tableStyleId>{5C22544A-7EE6-4342-B048-85BDC9FD1C3A}</a:tableStyleId>
              </a:tblPr>
              <a:tblGrid>
                <a:gridCol w="610594">
                  <a:extLst>
                    <a:ext uri="{9D8B030D-6E8A-4147-A177-3AD203B41FA5}">
                      <a16:colId xmlns:a16="http://schemas.microsoft.com/office/drawing/2014/main" val="2077642080"/>
                    </a:ext>
                  </a:extLst>
                </a:gridCol>
                <a:gridCol w="643928">
                  <a:extLst>
                    <a:ext uri="{9D8B030D-6E8A-4147-A177-3AD203B41FA5}">
                      <a16:colId xmlns:a16="http://schemas.microsoft.com/office/drawing/2014/main" val="2862733061"/>
                    </a:ext>
                  </a:extLst>
                </a:gridCol>
                <a:gridCol w="973210">
                  <a:extLst>
                    <a:ext uri="{9D8B030D-6E8A-4147-A177-3AD203B41FA5}">
                      <a16:colId xmlns:a16="http://schemas.microsoft.com/office/drawing/2014/main" val="1517087806"/>
                    </a:ext>
                  </a:extLst>
                </a:gridCol>
                <a:gridCol w="943940">
                  <a:extLst>
                    <a:ext uri="{9D8B030D-6E8A-4147-A177-3AD203B41FA5}">
                      <a16:colId xmlns:a16="http://schemas.microsoft.com/office/drawing/2014/main" val="2377569854"/>
                    </a:ext>
                  </a:extLst>
                </a:gridCol>
                <a:gridCol w="995162">
                  <a:extLst>
                    <a:ext uri="{9D8B030D-6E8A-4147-A177-3AD203B41FA5}">
                      <a16:colId xmlns:a16="http://schemas.microsoft.com/office/drawing/2014/main" val="2759919108"/>
                    </a:ext>
                  </a:extLst>
                </a:gridCol>
                <a:gridCol w="885401">
                  <a:extLst>
                    <a:ext uri="{9D8B030D-6E8A-4147-A177-3AD203B41FA5}">
                      <a16:colId xmlns:a16="http://schemas.microsoft.com/office/drawing/2014/main" val="2077090463"/>
                    </a:ext>
                  </a:extLst>
                </a:gridCol>
                <a:gridCol w="885401">
                  <a:extLst>
                    <a:ext uri="{9D8B030D-6E8A-4147-A177-3AD203B41FA5}">
                      <a16:colId xmlns:a16="http://schemas.microsoft.com/office/drawing/2014/main" val="1915123536"/>
                    </a:ext>
                  </a:extLst>
                </a:gridCol>
                <a:gridCol w="768324">
                  <a:extLst>
                    <a:ext uri="{9D8B030D-6E8A-4147-A177-3AD203B41FA5}">
                      <a16:colId xmlns:a16="http://schemas.microsoft.com/office/drawing/2014/main" val="1842366197"/>
                    </a:ext>
                  </a:extLst>
                </a:gridCol>
              </a:tblGrid>
              <a:tr h="325755">
                <a:tc>
                  <a:txBody>
                    <a:bodyPr/>
                    <a:lstStyle/>
                    <a:p>
                      <a:endParaRPr lang="en-GB" sz="900" dirty="0">
                        <a:solidFill>
                          <a:schemeClr val="tx1"/>
                        </a:solidFil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GB" sz="900" dirty="0">
                          <a:solidFill>
                            <a:schemeClr val="tx1"/>
                          </a:solidFill>
                        </a:rPr>
                        <a:t>Date</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GB" sz="900" dirty="0">
                          <a:solidFill>
                            <a:schemeClr val="tx1"/>
                          </a:solidFill>
                        </a:rPr>
                        <a:t>3:15-4:15pm</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GB" sz="900" dirty="0">
                          <a:solidFill>
                            <a:schemeClr val="tx1"/>
                          </a:solidFill>
                        </a:rPr>
                        <a:t>4:15-5:15pm</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GB" sz="900" dirty="0">
                          <a:solidFill>
                            <a:schemeClr val="tx1"/>
                          </a:solidFill>
                        </a:rPr>
                        <a:t>5:15-6:15pm</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GB" sz="900" dirty="0">
                          <a:solidFill>
                            <a:schemeClr val="tx1"/>
                          </a:solidFill>
                        </a:rPr>
                        <a:t>6:15– 7:15pm</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GB" sz="900" dirty="0">
                          <a:solidFill>
                            <a:schemeClr val="tx1"/>
                          </a:solidFill>
                        </a:rPr>
                        <a:t>7:15-8:15pm</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GB" sz="900" dirty="0">
                          <a:solidFill>
                            <a:schemeClr val="tx1"/>
                          </a:solidFill>
                        </a:rPr>
                        <a:t>8:15-9:15pm</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098202723"/>
                  </a:ext>
                </a:extLst>
              </a:tr>
              <a:tr h="595291">
                <a:tc>
                  <a:txBody>
                    <a:bodyPr/>
                    <a:lstStyle/>
                    <a:p>
                      <a:r>
                        <a:rPr lang="en-GB" sz="900" b="1" dirty="0">
                          <a:solidFill>
                            <a:schemeClr val="tx1"/>
                          </a:solidFill>
                        </a:rPr>
                        <a:t>Monday</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GB" sz="800" b="1" dirty="0">
                        <a:solidFill>
                          <a:schemeClr val="tx1"/>
                        </a:solidFil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800" dirty="0">
                          <a:solidFill>
                            <a:schemeClr val="tx1"/>
                          </a:solidFill>
                        </a:rPr>
                        <a:t>Duke of Edinburgh @school</a:t>
                      </a:r>
                    </a:p>
                    <a:p>
                      <a:endParaRPr lang="en-GB" sz="700" dirty="0">
                        <a:solidFill>
                          <a:schemeClr val="tx1"/>
                        </a:solidFil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dirty="0">
                          <a:solidFill>
                            <a:schemeClr val="tx1"/>
                          </a:solidFill>
                        </a:rPr>
                        <a:t>Get home</a:t>
                      </a:r>
                    </a:p>
                    <a:p>
                      <a:r>
                        <a:rPr lang="en-GB" sz="800" dirty="0">
                          <a:solidFill>
                            <a:schemeClr val="tx1"/>
                          </a:solidFill>
                        </a:rPr>
                        <a:t>Tea time</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b="1" dirty="0">
                          <a:solidFill>
                            <a:srgbClr val="FF0000"/>
                          </a:solidFill>
                        </a:rPr>
                        <a:t>Homework!</a:t>
                      </a:r>
                    </a:p>
                    <a:p>
                      <a:r>
                        <a:rPr lang="en-GB" sz="1400" b="0" dirty="0">
                          <a:solidFill>
                            <a:schemeClr val="tx1"/>
                          </a:solidFill>
                        </a:rPr>
                        <a:t>then PE</a:t>
                      </a:r>
                      <a:endParaRPr lang="en-GB" sz="800" b="0" dirty="0">
                        <a:solidFill>
                          <a:schemeClr val="tx1"/>
                        </a:solidFil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1200" dirty="0">
                          <a:solidFill>
                            <a:schemeClr val="tx1"/>
                          </a:solidFill>
                        </a:rPr>
                        <a:t>Geography</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200" dirty="0">
                          <a:solidFill>
                            <a:schemeClr val="tx1"/>
                          </a:solidFill>
                        </a:rPr>
                        <a:t>English Language</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GB" sz="900" dirty="0">
                          <a:solidFill>
                            <a:schemeClr val="tx1"/>
                          </a:solidFill>
                        </a:rPr>
                        <a:t>Wind down before</a:t>
                      </a:r>
                      <a:r>
                        <a:rPr lang="en-GB" sz="900" baseline="0" dirty="0">
                          <a:solidFill>
                            <a:schemeClr val="tx1"/>
                          </a:solidFill>
                        </a:rPr>
                        <a:t> bed</a:t>
                      </a:r>
                    </a:p>
                    <a:p>
                      <a:pPr algn="l"/>
                      <a:r>
                        <a:rPr lang="en-GB" sz="700" baseline="0" dirty="0">
                          <a:solidFill>
                            <a:schemeClr val="tx1"/>
                          </a:solidFill>
                        </a:rPr>
                        <a:t>(Avoid your phone!)</a:t>
                      </a:r>
                      <a:endParaRPr lang="en-GB" sz="700" dirty="0">
                        <a:solidFill>
                          <a:schemeClr val="tx1"/>
                        </a:solidFil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3766670"/>
                  </a:ext>
                </a:extLst>
              </a:tr>
              <a:tr h="684613">
                <a:tc>
                  <a:txBody>
                    <a:bodyPr/>
                    <a:lstStyle/>
                    <a:p>
                      <a:r>
                        <a:rPr lang="en-GB" sz="900" b="1" dirty="0">
                          <a:solidFill>
                            <a:schemeClr val="tx1"/>
                          </a:solidFill>
                        </a:rPr>
                        <a:t>Tuesday</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GB" sz="800" b="1" dirty="0">
                        <a:solidFill>
                          <a:schemeClr val="tx1"/>
                        </a:solidFil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800" dirty="0">
                          <a:solidFill>
                            <a:schemeClr val="tx1"/>
                          </a:solidFill>
                        </a:rPr>
                        <a:t>Get home</a:t>
                      </a:r>
                    </a:p>
                    <a:p>
                      <a:r>
                        <a:rPr lang="en-GB" sz="800" dirty="0" err="1">
                          <a:solidFill>
                            <a:schemeClr val="tx1"/>
                          </a:solidFill>
                        </a:rPr>
                        <a:t>Snacktime</a:t>
                      </a:r>
                      <a:endParaRPr lang="en-GB" sz="800" dirty="0">
                        <a:solidFill>
                          <a:schemeClr val="tx1"/>
                        </a:solidFill>
                      </a:endParaRPr>
                    </a:p>
                    <a:p>
                      <a:r>
                        <a:rPr lang="en-GB" sz="800" b="1" dirty="0">
                          <a:solidFill>
                            <a:srgbClr val="FF0000"/>
                          </a:solidFill>
                        </a:rPr>
                        <a:t>Homework!</a:t>
                      </a:r>
                    </a:p>
                    <a:p>
                      <a:endParaRPr lang="en-GB" sz="800" dirty="0">
                        <a:solidFill>
                          <a:schemeClr val="tx1"/>
                        </a:solidFil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rPr>
                        <a:t>English Lit</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GB" sz="800" dirty="0">
                          <a:solidFill>
                            <a:schemeClr val="tx1"/>
                          </a:solidFill>
                        </a:rPr>
                        <a:t>Tea</a:t>
                      </a:r>
                      <a:r>
                        <a:rPr lang="en-GB" sz="800" baseline="0" dirty="0">
                          <a:solidFill>
                            <a:schemeClr val="tx1"/>
                          </a:solidFill>
                        </a:rPr>
                        <a:t> time</a:t>
                      </a:r>
                    </a:p>
                    <a:p>
                      <a:endParaRPr lang="en-GB" sz="800" baseline="0" dirty="0">
                        <a:solidFill>
                          <a:schemeClr val="tx1"/>
                        </a:solidFill>
                      </a:endParaRPr>
                    </a:p>
                    <a:p>
                      <a:endParaRPr lang="en-GB" sz="800" baseline="0" dirty="0">
                        <a:solidFill>
                          <a:schemeClr val="tx1"/>
                        </a:solidFill>
                      </a:endParaRPr>
                    </a:p>
                    <a:p>
                      <a:endParaRPr lang="en-GB" sz="800" baseline="0" dirty="0">
                        <a:solidFill>
                          <a:schemeClr val="tx1"/>
                        </a:solidFill>
                      </a:endParaRPr>
                    </a:p>
                    <a:p>
                      <a:endParaRPr lang="en-GB" sz="800" dirty="0">
                        <a:solidFill>
                          <a:schemeClr val="tx1"/>
                        </a:solidFil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Maths</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r>
                        <a:rPr lang="en-GB" sz="1400" dirty="0">
                          <a:solidFill>
                            <a:schemeClr val="tx1"/>
                          </a:solidFill>
                        </a:rPr>
                        <a:t>History</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Wind down before bed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aseline="0" dirty="0">
                          <a:solidFill>
                            <a:schemeClr val="tx1"/>
                          </a:solidFill>
                        </a:rPr>
                        <a:t>(Avoid your phone!)</a:t>
                      </a:r>
                      <a:endParaRPr lang="en-GB" sz="7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5295989"/>
                  </a:ext>
                </a:extLst>
              </a:tr>
              <a:tr h="1068705">
                <a:tc>
                  <a:txBody>
                    <a:bodyPr/>
                    <a:lstStyle/>
                    <a:p>
                      <a:r>
                        <a:rPr lang="en-GB" sz="900" b="1" dirty="0">
                          <a:solidFill>
                            <a:schemeClr val="tx1"/>
                          </a:solidFill>
                        </a:rPr>
                        <a:t>Weds</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GB" sz="800" b="1" dirty="0">
                        <a:solidFill>
                          <a:schemeClr val="tx1"/>
                        </a:solidFil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100" dirty="0">
                          <a:solidFill>
                            <a:schemeClr val="tx1"/>
                          </a:solidFill>
                        </a:rPr>
                        <a:t>History Revision</a:t>
                      </a:r>
                      <a:r>
                        <a:rPr lang="en-GB" sz="1100" baseline="0" dirty="0">
                          <a:solidFill>
                            <a:schemeClr val="tx1"/>
                          </a:solidFill>
                        </a:rPr>
                        <a:t> session @school</a:t>
                      </a:r>
                    </a:p>
                    <a:p>
                      <a:endParaRPr lang="en-GB" sz="800" baseline="0" dirty="0">
                        <a:solidFill>
                          <a:schemeClr val="tx1"/>
                        </a:solidFill>
                      </a:endParaRPr>
                    </a:p>
                    <a:p>
                      <a:endParaRPr lang="en-GB" sz="800" baseline="0" dirty="0">
                        <a:solidFill>
                          <a:schemeClr val="tx1"/>
                        </a:solidFill>
                      </a:endParaRPr>
                    </a:p>
                    <a:p>
                      <a:endParaRPr lang="en-GB" sz="800" dirty="0">
                        <a:solidFill>
                          <a:schemeClr val="tx1"/>
                        </a:solidFil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r>
                        <a:rPr lang="en-GB" sz="800" dirty="0">
                          <a:solidFill>
                            <a:schemeClr val="tx1"/>
                          </a:solidFill>
                        </a:rPr>
                        <a:t>Get</a:t>
                      </a:r>
                      <a:r>
                        <a:rPr lang="en-GB" sz="800" baseline="0" dirty="0">
                          <a:solidFill>
                            <a:schemeClr val="tx1"/>
                          </a:solidFill>
                        </a:rPr>
                        <a:t> home</a:t>
                      </a:r>
                    </a:p>
                    <a:p>
                      <a:r>
                        <a:rPr lang="en-GB" sz="800" baseline="0" dirty="0">
                          <a:solidFill>
                            <a:schemeClr val="tx1"/>
                          </a:solidFill>
                        </a:rPr>
                        <a:t>Tea time</a:t>
                      </a:r>
                    </a:p>
                    <a:p>
                      <a:endParaRPr lang="en-GB" sz="800" dirty="0">
                        <a:solidFill>
                          <a:schemeClr val="tx1"/>
                        </a:solidFil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b="1" dirty="0">
                          <a:solidFill>
                            <a:srgbClr val="FF0000"/>
                          </a:solidFill>
                        </a:rPr>
                        <a:t>Homework! </a:t>
                      </a:r>
                    </a:p>
                    <a:p>
                      <a:r>
                        <a:rPr lang="en-GB" sz="1400" b="0" dirty="0">
                          <a:solidFill>
                            <a:schemeClr val="tx1"/>
                          </a:solidFill>
                        </a:rPr>
                        <a:t>then</a:t>
                      </a:r>
                      <a:r>
                        <a:rPr lang="en-GB" sz="1400" b="0" baseline="0" dirty="0">
                          <a:solidFill>
                            <a:schemeClr val="tx1"/>
                          </a:solidFill>
                        </a:rPr>
                        <a:t> Science</a:t>
                      </a:r>
                      <a:endParaRPr lang="en-GB" sz="1400" b="0" dirty="0">
                        <a:solidFill>
                          <a:schemeClr val="tx1"/>
                        </a:solidFil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r>
                        <a:rPr lang="en-GB" sz="1100" dirty="0">
                          <a:solidFill>
                            <a:schemeClr val="tx1"/>
                          </a:solidFill>
                        </a:rPr>
                        <a:t>Football</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PE</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Wind down before bed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aseline="0" dirty="0">
                          <a:solidFill>
                            <a:schemeClr val="tx1"/>
                          </a:solidFill>
                        </a:rPr>
                        <a:t>(Avoid your phone!)</a:t>
                      </a:r>
                      <a:endParaRPr lang="en-GB" sz="7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3761150"/>
                  </a:ext>
                </a:extLst>
              </a:tr>
              <a:tr h="828675">
                <a:tc>
                  <a:txBody>
                    <a:bodyPr/>
                    <a:lstStyle/>
                    <a:p>
                      <a:r>
                        <a:rPr lang="en-GB" sz="900" b="1" dirty="0">
                          <a:solidFill>
                            <a:schemeClr val="tx1"/>
                          </a:solidFill>
                        </a:rPr>
                        <a:t>Thursday</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GB" sz="800" b="1" dirty="0">
                        <a:solidFill>
                          <a:schemeClr val="tx1"/>
                        </a:solidFil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100" dirty="0">
                          <a:solidFill>
                            <a:schemeClr val="tx1"/>
                          </a:solidFill>
                        </a:rPr>
                        <a:t>Maths revision</a:t>
                      </a:r>
                      <a:r>
                        <a:rPr lang="en-GB" sz="1100" baseline="0" dirty="0">
                          <a:solidFill>
                            <a:schemeClr val="tx1"/>
                          </a:solidFill>
                        </a:rPr>
                        <a:t> session @ school</a:t>
                      </a:r>
                      <a:endParaRPr lang="en-GB" sz="800" dirty="0">
                        <a:solidFill>
                          <a:schemeClr val="tx1"/>
                        </a:solidFill>
                      </a:endParaRPr>
                    </a:p>
                    <a:p>
                      <a:endParaRPr lang="en-GB" sz="800" dirty="0">
                        <a:solidFill>
                          <a:schemeClr val="tx1"/>
                        </a:solidFil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r>
                        <a:rPr lang="en-GB" sz="900" dirty="0">
                          <a:solidFill>
                            <a:schemeClr val="tx1"/>
                          </a:solidFill>
                        </a:rPr>
                        <a:t>Get</a:t>
                      </a:r>
                      <a:r>
                        <a:rPr lang="en-GB" sz="900" baseline="0" dirty="0">
                          <a:solidFill>
                            <a:schemeClr val="tx1"/>
                          </a:solidFill>
                        </a:rPr>
                        <a:t> home </a:t>
                      </a:r>
                    </a:p>
                    <a:p>
                      <a:r>
                        <a:rPr lang="en-GB" sz="900" baseline="0" dirty="0">
                          <a:solidFill>
                            <a:schemeClr val="tx1"/>
                          </a:solidFill>
                        </a:rPr>
                        <a:t>Tea time</a:t>
                      </a:r>
                      <a:endParaRPr lang="en-GB" sz="900" dirty="0">
                        <a:solidFill>
                          <a:schemeClr val="tx1"/>
                        </a:solidFil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b="1" dirty="0">
                          <a:solidFill>
                            <a:srgbClr val="FF0000"/>
                          </a:solidFill>
                        </a:rPr>
                        <a:t>Homework!</a:t>
                      </a:r>
                    </a:p>
                    <a:p>
                      <a:r>
                        <a:rPr lang="en-GB" sz="1400" b="0" dirty="0">
                          <a:solidFill>
                            <a:schemeClr val="tx1"/>
                          </a:solidFill>
                        </a:rPr>
                        <a:t>then</a:t>
                      </a:r>
                      <a:r>
                        <a:rPr lang="en-GB" sz="1400" b="0" baseline="0" dirty="0">
                          <a:solidFill>
                            <a:schemeClr val="tx1"/>
                          </a:solidFill>
                        </a:rPr>
                        <a:t> English Language</a:t>
                      </a:r>
                      <a:endParaRPr lang="en-GB" sz="1400" b="0" dirty="0">
                        <a:solidFill>
                          <a:schemeClr val="tx1"/>
                        </a:solidFil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GB" sz="1400" dirty="0">
                          <a:solidFill>
                            <a:schemeClr val="tx1"/>
                          </a:solidFill>
                        </a:rPr>
                        <a:t>English</a:t>
                      </a:r>
                      <a:r>
                        <a:rPr lang="en-GB" sz="1400" baseline="0" dirty="0">
                          <a:solidFill>
                            <a:schemeClr val="tx1"/>
                          </a:solidFill>
                        </a:rPr>
                        <a:t> Lit</a:t>
                      </a:r>
                      <a:endParaRPr lang="en-GB" sz="1400" dirty="0">
                        <a:solidFill>
                          <a:schemeClr val="tx1"/>
                        </a:solidFil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GB" sz="1200" dirty="0">
                          <a:solidFill>
                            <a:schemeClr val="tx1"/>
                          </a:solidFill>
                        </a:rPr>
                        <a:t>Geography</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Wind down before bed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aseline="0" dirty="0">
                          <a:solidFill>
                            <a:schemeClr val="tx1"/>
                          </a:solidFill>
                        </a:rPr>
                        <a:t>(Avoid your phone!)</a:t>
                      </a:r>
                      <a:endParaRPr lang="en-GB" sz="7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2795548"/>
                  </a:ext>
                </a:extLst>
              </a:tr>
              <a:tr h="837824">
                <a:tc>
                  <a:txBody>
                    <a:bodyPr/>
                    <a:lstStyle/>
                    <a:p>
                      <a:r>
                        <a:rPr lang="en-GB" sz="900" b="1" dirty="0">
                          <a:solidFill>
                            <a:schemeClr val="tx1"/>
                          </a:solidFill>
                        </a:rPr>
                        <a:t>Friday</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GB" sz="800" b="1" dirty="0">
                        <a:solidFill>
                          <a:schemeClr val="tx1"/>
                        </a:solidFil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100" b="1" dirty="0">
                          <a:solidFill>
                            <a:schemeClr val="tx1"/>
                          </a:solidFill>
                        </a:rPr>
                        <a:t>2:15-3:15pm</a:t>
                      </a:r>
                    </a:p>
                    <a:p>
                      <a:endParaRPr lang="en-GB" sz="800" dirty="0">
                        <a:solidFill>
                          <a:schemeClr val="tx1"/>
                        </a:solidFill>
                      </a:endParaRPr>
                    </a:p>
                    <a:p>
                      <a:r>
                        <a:rPr lang="en-GB" sz="800" dirty="0">
                          <a:solidFill>
                            <a:schemeClr val="tx1"/>
                          </a:solidFill>
                        </a:rPr>
                        <a:t>Get home</a:t>
                      </a:r>
                    </a:p>
                    <a:p>
                      <a:r>
                        <a:rPr lang="en-GB" sz="800" dirty="0" err="1">
                          <a:solidFill>
                            <a:schemeClr val="tx1"/>
                          </a:solidFill>
                        </a:rPr>
                        <a:t>Snacktime</a:t>
                      </a:r>
                      <a:endParaRPr lang="en-GB" sz="800" dirty="0">
                        <a:solidFill>
                          <a:schemeClr val="tx1"/>
                        </a:solidFill>
                      </a:endParaRPr>
                    </a:p>
                    <a:p>
                      <a:r>
                        <a:rPr lang="en-GB" sz="800" b="1" dirty="0">
                          <a:solidFill>
                            <a:srgbClr val="FF0000"/>
                          </a:solidFill>
                        </a:rPr>
                        <a:t>Homework!</a:t>
                      </a:r>
                      <a:endParaRPr lang="en-GB" sz="800" dirty="0">
                        <a:solidFill>
                          <a:schemeClr val="tx1"/>
                        </a:solidFil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3:15-4:15pm</a:t>
                      </a:r>
                    </a:p>
                    <a:p>
                      <a:endParaRPr lang="en-GB" sz="1400" dirty="0">
                        <a:solidFill>
                          <a:schemeClr val="tx1"/>
                        </a:solidFill>
                      </a:endParaRPr>
                    </a:p>
                    <a:p>
                      <a:r>
                        <a:rPr lang="en-GB" sz="1400" dirty="0">
                          <a:solidFill>
                            <a:schemeClr val="tx1"/>
                          </a:solidFill>
                        </a:rPr>
                        <a:t>RE</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4:15-5:15pm</a:t>
                      </a:r>
                    </a:p>
                    <a:p>
                      <a:endParaRPr lang="en-GB" sz="1400" dirty="0">
                        <a:solidFill>
                          <a:schemeClr val="tx1"/>
                        </a:solidFill>
                      </a:endParaRPr>
                    </a:p>
                    <a:p>
                      <a:r>
                        <a:rPr lang="en-GB" sz="1400" dirty="0">
                          <a:solidFill>
                            <a:schemeClr val="tx1"/>
                          </a:solidFill>
                        </a:rPr>
                        <a:t>Science</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gridSpan="3">
                  <a:txBody>
                    <a:bodyPr/>
                    <a:lstStyle/>
                    <a:p>
                      <a:pPr algn="ctr"/>
                      <a:endParaRPr lang="en-GB" sz="1600" dirty="0">
                        <a:solidFill>
                          <a:schemeClr val="tx1"/>
                        </a:solidFill>
                      </a:endParaRPr>
                    </a:p>
                    <a:p>
                      <a:pPr algn="ctr"/>
                      <a:r>
                        <a:rPr lang="en-GB" sz="1600" dirty="0">
                          <a:solidFill>
                            <a:schemeClr val="tx1"/>
                          </a:solidFill>
                        </a:rPr>
                        <a:t>Friday Night Off</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9515635"/>
                  </a:ext>
                </a:extLst>
              </a:tr>
            </a:tbl>
          </a:graphicData>
        </a:graphic>
      </p:graphicFrame>
      <p:sp>
        <p:nvSpPr>
          <p:cNvPr id="2" name="TextBox 1"/>
          <p:cNvSpPr txBox="1"/>
          <p:nvPr/>
        </p:nvSpPr>
        <p:spPr>
          <a:xfrm>
            <a:off x="323811" y="642938"/>
            <a:ext cx="1853781" cy="1754326"/>
          </a:xfrm>
          <a:prstGeom prst="rect">
            <a:avLst/>
          </a:prstGeom>
          <a:noFill/>
        </p:spPr>
        <p:txBody>
          <a:bodyPr wrap="square" rtlCol="0">
            <a:spAutoFit/>
          </a:bodyPr>
          <a:lstStyle/>
          <a:p>
            <a:r>
              <a:rPr lang="en-GB" sz="1200" dirty="0"/>
              <a:t>This is an example.  Revision timetables must be tailored to the individual.  30-45 minutes in each session is a sensible expectation, then a break.  Build revision up over time  - it has to be sustainable.</a:t>
            </a:r>
          </a:p>
        </p:txBody>
      </p:sp>
      <p:sp>
        <p:nvSpPr>
          <p:cNvPr id="3" name="Title 1">
            <a:extLst>
              <a:ext uri="{FF2B5EF4-FFF2-40B4-BE49-F238E27FC236}">
                <a16:creationId xmlns:a16="http://schemas.microsoft.com/office/drawing/2014/main" id="{833D3C19-17C9-A00B-25AF-612B33DC03C1}"/>
              </a:ext>
            </a:extLst>
          </p:cNvPr>
          <p:cNvSpPr txBox="1">
            <a:spLocks/>
          </p:cNvSpPr>
          <p:nvPr/>
        </p:nvSpPr>
        <p:spPr>
          <a:xfrm>
            <a:off x="320510" y="123723"/>
            <a:ext cx="8399283" cy="50519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3000" b="1" dirty="0">
                <a:solidFill>
                  <a:srgbClr val="626E02"/>
                </a:solidFill>
                <a:latin typeface="+mn-lt"/>
              </a:rPr>
              <a:t>Revision Timetable</a:t>
            </a:r>
          </a:p>
        </p:txBody>
      </p:sp>
    </p:spTree>
    <p:extLst>
      <p:ext uri="{BB962C8B-B14F-4D97-AF65-F5344CB8AC3E}">
        <p14:creationId xmlns:p14="http://schemas.microsoft.com/office/powerpoint/2010/main" val="3398521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79113259"/>
              </p:ext>
            </p:extLst>
          </p:nvPr>
        </p:nvGraphicFramePr>
        <p:xfrm>
          <a:off x="1233714" y="1151984"/>
          <a:ext cx="6676571" cy="2375537"/>
        </p:xfrm>
        <a:graphic>
          <a:graphicData uri="http://schemas.openxmlformats.org/drawingml/2006/table">
            <a:tbl>
              <a:tblPr firstRow="1" bandRow="1">
                <a:tableStyleId>{5C22544A-7EE6-4342-B048-85BDC9FD1C3A}</a:tableStyleId>
              </a:tblPr>
              <a:tblGrid>
                <a:gridCol w="967284">
                  <a:extLst>
                    <a:ext uri="{9D8B030D-6E8A-4147-A177-3AD203B41FA5}">
                      <a16:colId xmlns:a16="http://schemas.microsoft.com/office/drawing/2014/main" val="2077642080"/>
                    </a:ext>
                  </a:extLst>
                </a:gridCol>
                <a:gridCol w="837656">
                  <a:extLst>
                    <a:ext uri="{9D8B030D-6E8A-4147-A177-3AD203B41FA5}">
                      <a16:colId xmlns:a16="http://schemas.microsoft.com/office/drawing/2014/main" val="2862733061"/>
                    </a:ext>
                  </a:extLst>
                </a:gridCol>
                <a:gridCol w="1609181">
                  <a:extLst>
                    <a:ext uri="{9D8B030D-6E8A-4147-A177-3AD203B41FA5}">
                      <a16:colId xmlns:a16="http://schemas.microsoft.com/office/drawing/2014/main" val="1517087806"/>
                    </a:ext>
                  </a:extLst>
                </a:gridCol>
                <a:gridCol w="1661582">
                  <a:extLst>
                    <a:ext uri="{9D8B030D-6E8A-4147-A177-3AD203B41FA5}">
                      <a16:colId xmlns:a16="http://schemas.microsoft.com/office/drawing/2014/main" val="2077090463"/>
                    </a:ext>
                  </a:extLst>
                </a:gridCol>
                <a:gridCol w="1600868">
                  <a:extLst>
                    <a:ext uri="{9D8B030D-6E8A-4147-A177-3AD203B41FA5}">
                      <a16:colId xmlns:a16="http://schemas.microsoft.com/office/drawing/2014/main" val="1842366197"/>
                    </a:ext>
                  </a:extLst>
                </a:gridCol>
              </a:tblGrid>
              <a:tr h="325755">
                <a:tc>
                  <a:txBody>
                    <a:bodyPr/>
                    <a:lstStyle/>
                    <a:p>
                      <a:endParaRPr lang="en-GB" sz="900" dirty="0">
                        <a:solidFill>
                          <a:schemeClr val="tx1"/>
                        </a:solidFil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GB" sz="900" dirty="0">
                          <a:solidFill>
                            <a:schemeClr val="tx1"/>
                          </a:solidFill>
                        </a:rPr>
                        <a:t>Date</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GB" sz="900" dirty="0">
                          <a:solidFill>
                            <a:schemeClr val="tx1"/>
                          </a:solidFill>
                        </a:rPr>
                        <a:t>Morning</a:t>
                      </a:r>
                      <a:r>
                        <a:rPr lang="en-GB" sz="900" baseline="0" dirty="0">
                          <a:solidFill>
                            <a:schemeClr val="tx1"/>
                          </a:solidFill>
                        </a:rPr>
                        <a:t> Session </a:t>
                      </a:r>
                    </a:p>
                    <a:p>
                      <a:r>
                        <a:rPr lang="en-GB" sz="900" baseline="0" dirty="0">
                          <a:solidFill>
                            <a:schemeClr val="tx1"/>
                          </a:solidFill>
                        </a:rPr>
                        <a:t>9am-12pm</a:t>
                      </a:r>
                      <a:endParaRPr lang="en-GB" sz="900" dirty="0">
                        <a:solidFill>
                          <a:schemeClr val="tx1"/>
                        </a:solidFil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GB" sz="900" dirty="0">
                          <a:solidFill>
                            <a:schemeClr val="tx1"/>
                          </a:solidFill>
                        </a:rPr>
                        <a:t>Afternoon Session</a:t>
                      </a:r>
                    </a:p>
                    <a:p>
                      <a:r>
                        <a:rPr lang="en-GB" sz="900" dirty="0">
                          <a:solidFill>
                            <a:schemeClr val="tx1"/>
                          </a:solidFill>
                        </a:rPr>
                        <a:t>1pm-5pm</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GB" sz="900" dirty="0">
                          <a:solidFill>
                            <a:schemeClr val="tx1"/>
                          </a:solidFill>
                        </a:rPr>
                        <a:t>Evening</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098202723"/>
                  </a:ext>
                </a:extLst>
              </a:tr>
              <a:tr h="1080135">
                <a:tc>
                  <a:txBody>
                    <a:bodyPr/>
                    <a:lstStyle/>
                    <a:p>
                      <a:r>
                        <a:rPr lang="en-GB" sz="900" b="1" dirty="0">
                          <a:solidFill>
                            <a:schemeClr val="tx1"/>
                          </a:solidFill>
                        </a:rPr>
                        <a:t>Saturday</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GB" sz="800" b="1" dirty="0">
                        <a:solidFill>
                          <a:schemeClr val="tx1"/>
                        </a:solidFill>
                      </a:endParaRPr>
                    </a:p>
                    <a:p>
                      <a:endParaRPr lang="en-GB" sz="800" b="1" dirty="0">
                        <a:solidFill>
                          <a:schemeClr val="tx1"/>
                        </a:solidFill>
                      </a:endParaRPr>
                    </a:p>
                    <a:p>
                      <a:endParaRPr lang="en-GB" sz="800" b="1" dirty="0">
                        <a:solidFill>
                          <a:schemeClr val="tx1"/>
                        </a:solidFill>
                      </a:endParaRPr>
                    </a:p>
                    <a:p>
                      <a:endParaRPr lang="en-GB" sz="800" b="1" dirty="0">
                        <a:solidFill>
                          <a:schemeClr val="tx1"/>
                        </a:solidFill>
                      </a:endParaRPr>
                    </a:p>
                    <a:p>
                      <a:endParaRPr lang="en-GB" sz="800" b="1" dirty="0">
                        <a:solidFill>
                          <a:schemeClr val="tx1"/>
                        </a:solidFill>
                      </a:endParaRPr>
                    </a:p>
                    <a:p>
                      <a:endParaRPr lang="en-GB" sz="800" b="1" dirty="0">
                        <a:solidFill>
                          <a:schemeClr val="tx1"/>
                        </a:solidFill>
                      </a:endParaRPr>
                    </a:p>
                    <a:p>
                      <a:endParaRPr lang="en-GB" sz="800" b="1" dirty="0">
                        <a:solidFill>
                          <a:schemeClr val="tx1"/>
                        </a:solidFil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700" dirty="0">
                        <a:solidFill>
                          <a:schemeClr val="tx1"/>
                        </a:solidFill>
                      </a:endParaRPr>
                    </a:p>
                    <a:p>
                      <a:endParaRPr lang="en-GB" sz="700" dirty="0">
                        <a:solidFill>
                          <a:schemeClr val="tx1"/>
                        </a:solidFill>
                      </a:endParaRPr>
                    </a:p>
                    <a:p>
                      <a:endParaRPr lang="en-GB" sz="700" dirty="0">
                        <a:solidFill>
                          <a:schemeClr val="tx1"/>
                        </a:solidFill>
                      </a:endParaRPr>
                    </a:p>
                    <a:p>
                      <a:endParaRPr lang="en-GB" sz="700" dirty="0">
                        <a:solidFill>
                          <a:schemeClr val="tx1"/>
                        </a:solidFill>
                      </a:endParaRPr>
                    </a:p>
                    <a:p>
                      <a:endParaRPr lang="en-GB" sz="700" dirty="0">
                        <a:solidFill>
                          <a:schemeClr val="tx1"/>
                        </a:solidFill>
                      </a:endParaRPr>
                    </a:p>
                    <a:p>
                      <a:endParaRPr lang="en-GB" sz="700" dirty="0">
                        <a:solidFill>
                          <a:schemeClr val="tx1"/>
                        </a:solidFill>
                      </a:endParaRPr>
                    </a:p>
                    <a:p>
                      <a:endParaRPr lang="en-GB" sz="700" dirty="0">
                        <a:solidFill>
                          <a:schemeClr val="tx1"/>
                        </a:solidFill>
                      </a:endParaRPr>
                    </a:p>
                    <a:p>
                      <a:endParaRPr lang="en-GB" sz="700" dirty="0">
                        <a:solidFill>
                          <a:schemeClr val="tx1"/>
                        </a:solidFill>
                      </a:endParaRPr>
                    </a:p>
                    <a:p>
                      <a:endParaRPr lang="en-GB" sz="700" dirty="0">
                        <a:solidFill>
                          <a:schemeClr val="tx1"/>
                        </a:solidFill>
                      </a:endParaRPr>
                    </a:p>
                    <a:p>
                      <a:endParaRPr lang="en-GB" sz="700" dirty="0">
                        <a:solidFill>
                          <a:schemeClr val="tx1"/>
                        </a:solidFil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solidFill>
                          <a:schemeClr val="tx1"/>
                        </a:solidFil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dirty="0">
                          <a:solidFill>
                            <a:schemeClr val="tx1"/>
                          </a:solidFill>
                        </a:rPr>
                        <a:t>Relax!</a:t>
                      </a:r>
                    </a:p>
                    <a:p>
                      <a:r>
                        <a:rPr lang="en-GB" sz="1100" dirty="0">
                          <a:solidFill>
                            <a:schemeClr val="tx1"/>
                          </a:solidFill>
                        </a:rPr>
                        <a:t>Family</a:t>
                      </a:r>
                      <a:r>
                        <a:rPr lang="en-GB" sz="1100" baseline="0" dirty="0">
                          <a:solidFill>
                            <a:schemeClr val="tx1"/>
                          </a:solidFill>
                        </a:rPr>
                        <a:t> time!</a:t>
                      </a:r>
                    </a:p>
                    <a:p>
                      <a:r>
                        <a:rPr lang="en-GB" sz="1100" baseline="0" dirty="0">
                          <a:solidFill>
                            <a:schemeClr val="tx1"/>
                          </a:solidFill>
                        </a:rPr>
                        <a:t>Friends!</a:t>
                      </a:r>
                    </a:p>
                    <a:p>
                      <a:r>
                        <a:rPr lang="en-GB" sz="1100" baseline="0" dirty="0">
                          <a:solidFill>
                            <a:schemeClr val="tx1"/>
                          </a:solidFill>
                        </a:rPr>
                        <a:t>You-time!</a:t>
                      </a:r>
                    </a:p>
                    <a:p>
                      <a:endParaRPr lang="en-GB" sz="700" baseline="0" dirty="0">
                        <a:solidFill>
                          <a:schemeClr val="tx1"/>
                        </a:solidFill>
                      </a:endParaRPr>
                    </a:p>
                    <a:p>
                      <a:endParaRPr lang="en-GB" sz="700" dirty="0">
                        <a:solidFill>
                          <a:schemeClr val="tx1"/>
                        </a:solidFil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3766670"/>
                  </a:ext>
                </a:extLst>
              </a:tr>
              <a:tr h="931545">
                <a:tc>
                  <a:txBody>
                    <a:bodyPr/>
                    <a:lstStyle/>
                    <a:p>
                      <a:r>
                        <a:rPr lang="en-GB" sz="900" b="1" dirty="0">
                          <a:solidFill>
                            <a:schemeClr val="tx1"/>
                          </a:solidFill>
                        </a:rPr>
                        <a:t>Sunday</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GB" sz="800" b="1" dirty="0">
                        <a:solidFill>
                          <a:schemeClr val="tx1"/>
                        </a:solidFill>
                      </a:endParaRPr>
                    </a:p>
                    <a:p>
                      <a:endParaRPr lang="en-GB" sz="800" b="1" dirty="0">
                        <a:solidFill>
                          <a:schemeClr val="tx1"/>
                        </a:solidFill>
                      </a:endParaRPr>
                    </a:p>
                    <a:p>
                      <a:endParaRPr lang="en-GB" sz="800" b="1" dirty="0">
                        <a:solidFill>
                          <a:schemeClr val="tx1"/>
                        </a:solidFill>
                      </a:endParaRPr>
                    </a:p>
                    <a:p>
                      <a:endParaRPr lang="en-GB" sz="800" b="1" dirty="0">
                        <a:solidFill>
                          <a:schemeClr val="tx1"/>
                        </a:solidFill>
                      </a:endParaRPr>
                    </a:p>
                    <a:p>
                      <a:endParaRPr lang="en-GB" sz="800" b="1" dirty="0">
                        <a:solidFill>
                          <a:schemeClr val="tx1"/>
                        </a:solidFill>
                      </a:endParaRPr>
                    </a:p>
                    <a:p>
                      <a:endParaRPr lang="en-GB" sz="800" b="1" dirty="0">
                        <a:solidFill>
                          <a:schemeClr val="tx1"/>
                        </a:solidFill>
                      </a:endParaRPr>
                    </a:p>
                    <a:p>
                      <a:endParaRPr lang="en-GB" sz="800" b="1" dirty="0">
                        <a:solidFill>
                          <a:schemeClr val="tx1"/>
                        </a:solidFil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1100" dirty="0"/>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100" dirty="0"/>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dirty="0">
                          <a:solidFill>
                            <a:schemeClr val="tx1"/>
                          </a:solidFill>
                        </a:rPr>
                        <a:t>Relax!</a:t>
                      </a:r>
                    </a:p>
                    <a:p>
                      <a:r>
                        <a:rPr lang="en-GB" sz="1100" dirty="0">
                          <a:solidFill>
                            <a:schemeClr val="tx1"/>
                          </a:solidFill>
                        </a:rPr>
                        <a:t>Family</a:t>
                      </a:r>
                      <a:r>
                        <a:rPr lang="en-GB" sz="1100" baseline="0" dirty="0">
                          <a:solidFill>
                            <a:schemeClr val="tx1"/>
                          </a:solidFill>
                        </a:rPr>
                        <a:t> time!</a:t>
                      </a:r>
                    </a:p>
                    <a:p>
                      <a:r>
                        <a:rPr lang="en-GB" sz="1100" baseline="0" dirty="0">
                          <a:solidFill>
                            <a:schemeClr val="tx1"/>
                          </a:solidFill>
                        </a:rPr>
                        <a:t>Friends!</a:t>
                      </a:r>
                    </a:p>
                    <a:p>
                      <a:r>
                        <a:rPr lang="en-GB" sz="1100" baseline="0" dirty="0">
                          <a:solidFill>
                            <a:schemeClr val="tx1"/>
                          </a:solidFill>
                        </a:rPr>
                        <a:t>You-time!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5295989"/>
                  </a:ext>
                </a:extLst>
              </a:tr>
            </a:tbl>
          </a:graphicData>
        </a:graphic>
      </p:graphicFrame>
      <p:sp>
        <p:nvSpPr>
          <p:cNvPr id="2" name="Title 1">
            <a:extLst>
              <a:ext uri="{FF2B5EF4-FFF2-40B4-BE49-F238E27FC236}">
                <a16:creationId xmlns:a16="http://schemas.microsoft.com/office/drawing/2014/main" id="{06A7450C-3054-204A-09F8-860E3A8CFAC7}"/>
              </a:ext>
            </a:extLst>
          </p:cNvPr>
          <p:cNvSpPr txBox="1">
            <a:spLocks/>
          </p:cNvSpPr>
          <p:nvPr/>
        </p:nvSpPr>
        <p:spPr>
          <a:xfrm>
            <a:off x="320510" y="123723"/>
            <a:ext cx="8399283" cy="50519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3000" b="1" dirty="0">
                <a:solidFill>
                  <a:srgbClr val="626E02"/>
                </a:solidFill>
                <a:latin typeface="+mn-lt"/>
              </a:rPr>
              <a:t>Weekend Revision Timetable</a:t>
            </a:r>
          </a:p>
        </p:txBody>
      </p:sp>
    </p:spTree>
    <p:extLst>
      <p:ext uri="{BB962C8B-B14F-4D97-AF65-F5344CB8AC3E}">
        <p14:creationId xmlns:p14="http://schemas.microsoft.com/office/powerpoint/2010/main" val="1125849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511" y="178448"/>
            <a:ext cx="8323867" cy="486848"/>
          </a:xfrm>
        </p:spPr>
        <p:txBody>
          <a:bodyPr>
            <a:noAutofit/>
          </a:bodyPr>
          <a:lstStyle/>
          <a:p>
            <a:r>
              <a:rPr lang="en-GB" sz="3000" b="1" dirty="0">
                <a:solidFill>
                  <a:srgbClr val="626E02"/>
                </a:solidFill>
                <a:latin typeface="+mn-lt"/>
              </a:rPr>
              <a:t>Revision timetable:  Top Tips!</a:t>
            </a:r>
          </a:p>
        </p:txBody>
      </p:sp>
      <p:sp>
        <p:nvSpPr>
          <p:cNvPr id="3" name="Content Placeholder 2"/>
          <p:cNvSpPr>
            <a:spLocks noGrp="1"/>
          </p:cNvSpPr>
          <p:nvPr>
            <p:ph idx="1"/>
          </p:nvPr>
        </p:nvSpPr>
        <p:spPr>
          <a:xfrm>
            <a:off x="414780" y="665295"/>
            <a:ext cx="6857558" cy="2447628"/>
          </a:xfrm>
        </p:spPr>
        <p:txBody>
          <a:bodyPr>
            <a:noAutofit/>
          </a:bodyPr>
          <a:lstStyle/>
          <a:p>
            <a:pPr marL="0" indent="0">
              <a:buNone/>
            </a:pPr>
            <a:r>
              <a:rPr lang="en-GB" sz="1500" b="1" dirty="0"/>
              <a:t>Keep your brain </a:t>
            </a:r>
            <a:r>
              <a:rPr lang="en-GB" sz="1500" b="1" dirty="0">
                <a:solidFill>
                  <a:srgbClr val="B8C400"/>
                </a:solidFill>
              </a:rPr>
              <a:t>ENGAGED</a:t>
            </a:r>
            <a:r>
              <a:rPr lang="en-GB" sz="1500" b="1" dirty="0"/>
              <a:t> by keeping your revision </a:t>
            </a:r>
            <a:r>
              <a:rPr lang="en-GB" sz="1500" b="1" dirty="0">
                <a:solidFill>
                  <a:srgbClr val="B8C400"/>
                </a:solidFill>
              </a:rPr>
              <a:t>VARIED</a:t>
            </a:r>
          </a:p>
          <a:p>
            <a:r>
              <a:rPr lang="en-GB" sz="1200" dirty="0"/>
              <a:t>Include a good mix of subjects every day – don’t spend an entire evening (or week!) on one subject.  </a:t>
            </a:r>
          </a:p>
          <a:p>
            <a:r>
              <a:rPr lang="en-GB" sz="1200" dirty="0"/>
              <a:t>Revision MUST be split into manageable chunks with regular breaks - It’s far more effective to do 30 minutes of successful revision – rather than plough on for hours on end and not get anywhere. Research proves that learning is more effective when spread out over stretches of time.</a:t>
            </a:r>
          </a:p>
          <a:p>
            <a:pPr marL="0" indent="0">
              <a:buNone/>
            </a:pPr>
            <a:r>
              <a:rPr lang="en-GB" sz="1800" b="1" dirty="0"/>
              <a:t>Make sure you leave time to do things you </a:t>
            </a:r>
            <a:r>
              <a:rPr lang="en-GB" sz="1800" b="1" dirty="0">
                <a:solidFill>
                  <a:srgbClr val="B8C400"/>
                </a:solidFill>
              </a:rPr>
              <a:t>ENJOY</a:t>
            </a:r>
          </a:p>
          <a:p>
            <a:r>
              <a:rPr lang="en-GB" sz="1200" dirty="0"/>
              <a:t>A healthy body is as important as a healthy mind.  Keep up with sports / clubs / time with friends.  And make sure you build in some ‘wind-down’ time before bedtime.  </a:t>
            </a:r>
          </a:p>
          <a:p>
            <a:r>
              <a:rPr lang="en-GB" sz="1200" dirty="0"/>
              <a:t>Exercise, fresh air, healthy food and lots of sleep are crucial.</a:t>
            </a:r>
          </a:p>
          <a:p>
            <a:endParaRPr lang="en-GB" sz="1200" dirty="0"/>
          </a:p>
          <a:p>
            <a:pPr marL="0" indent="0">
              <a:buNone/>
            </a:pPr>
            <a:r>
              <a:rPr lang="en-GB" sz="1800" b="1" dirty="0"/>
              <a:t>Stick to your timetable – but be flexible</a:t>
            </a:r>
          </a:p>
          <a:p>
            <a:r>
              <a:rPr lang="en-GB" sz="1200" dirty="0"/>
              <a:t>Don’t be afraid to </a:t>
            </a:r>
            <a:r>
              <a:rPr lang="en-GB" sz="1200" b="1" dirty="0">
                <a:solidFill>
                  <a:srgbClr val="B8C400"/>
                </a:solidFill>
              </a:rPr>
              <a:t>CHANGE</a:t>
            </a:r>
            <a:r>
              <a:rPr lang="en-GB" sz="1200" dirty="0"/>
              <a:t> your timetable as you go along – your timetable for the PPEs will be different to the one for the Summer exams.  Build up over time. </a:t>
            </a:r>
          </a:p>
          <a:p>
            <a:r>
              <a:rPr lang="en-GB" sz="1200" dirty="0"/>
              <a:t>Get mum and dad on board!  Let them help you to stick to it!</a:t>
            </a:r>
          </a:p>
        </p:txBody>
      </p:sp>
      <p:pic>
        <p:nvPicPr>
          <p:cNvPr id="4" name="Picture 3"/>
          <p:cNvPicPr>
            <a:picLocks noChangeAspect="1"/>
          </p:cNvPicPr>
          <p:nvPr/>
        </p:nvPicPr>
        <p:blipFill rotWithShape="1">
          <a:blip r:embed="rId2"/>
          <a:srcRect b="9766"/>
          <a:stretch/>
        </p:blipFill>
        <p:spPr>
          <a:xfrm flipH="1">
            <a:off x="7272338" y="1936244"/>
            <a:ext cx="1723327" cy="2319656"/>
          </a:xfrm>
          <a:prstGeom prst="rect">
            <a:avLst/>
          </a:prstGeom>
        </p:spPr>
      </p:pic>
    </p:spTree>
    <p:extLst>
      <p:ext uri="{BB962C8B-B14F-4D97-AF65-F5344CB8AC3E}">
        <p14:creationId xmlns:p14="http://schemas.microsoft.com/office/powerpoint/2010/main" val="404284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arn(inVertical)">
                                      <p:cBhvr>
                                        <p:cTn id="29" dur="500"/>
                                        <p:tgtEl>
                                          <p:spTgt spid="3">
                                            <p:txEl>
                                              <p:pRg st="7" end="7"/>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arn(inVertical)">
                                      <p:cBhvr>
                                        <p:cTn id="32" dur="500"/>
                                        <p:tgtEl>
                                          <p:spTgt spid="3">
                                            <p:txEl>
                                              <p:pRg st="8" end="8"/>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arn(inVertical)">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481</TotalTime>
  <Words>1440</Words>
  <Application>Microsoft Macintosh PowerPoint</Application>
  <PresentationFormat>On-screen Show (16:9)</PresentationFormat>
  <Paragraphs>194</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How can I help my child to revise? </vt:lpstr>
      <vt:lpstr>Year 11 Dates for Your Diary</vt:lpstr>
      <vt:lpstr>Revision and self study: Why is it important to start now? </vt:lpstr>
      <vt:lpstr>PowerPoint Presentation</vt:lpstr>
      <vt:lpstr>What can you do as parents?</vt:lpstr>
      <vt:lpstr>PowerPoint Presentation</vt:lpstr>
      <vt:lpstr>PowerPoint Presentation</vt:lpstr>
      <vt:lpstr>PowerPoint Presentation</vt:lpstr>
      <vt:lpstr>Revision timetable:  Top Tips!</vt:lpstr>
      <vt:lpstr>How can I help my child revise?</vt:lpstr>
      <vt:lpstr>Top revision activities you can do with your child based on RETRIEVAL PRATICE:</vt:lpstr>
      <vt:lpstr>9 Ways to Use Retrieval Practice</vt:lpstr>
      <vt:lpstr>Using Flashcards Effectively</vt:lpstr>
      <vt:lpstr>The Year 11 Team </vt:lpstr>
      <vt:lpstr>New  GCSE Grades Explained</vt:lpstr>
      <vt:lpstr>PowerPoint Presentation</vt:lpstr>
      <vt:lpstr>PowerPoint Presentation</vt:lpstr>
    </vt:vector>
  </TitlesOfParts>
  <Company>St Christopher's CE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Skills Parent information evening</dc:title>
  <dc:creator>lauren stott</dc:creator>
  <cp:lastModifiedBy>Richard West</cp:lastModifiedBy>
  <cp:revision>48</cp:revision>
  <cp:lastPrinted>2021-10-19T15:26:45Z</cp:lastPrinted>
  <dcterms:created xsi:type="dcterms:W3CDTF">2019-02-14T10:32:23Z</dcterms:created>
  <dcterms:modified xsi:type="dcterms:W3CDTF">2022-11-02T12:03:04Z</dcterms:modified>
</cp:coreProperties>
</file>