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32" r:id="rId5"/>
  </p:sldMasterIdLst>
  <p:notesMasterIdLst>
    <p:notesMasterId r:id="rId74"/>
  </p:notesMasterIdLst>
  <p:sldIdLst>
    <p:sldId id="256" r:id="rId6"/>
    <p:sldId id="328" r:id="rId7"/>
    <p:sldId id="258" r:id="rId8"/>
    <p:sldId id="259" r:id="rId9"/>
    <p:sldId id="265" r:id="rId10"/>
    <p:sldId id="281" r:id="rId11"/>
    <p:sldId id="282" r:id="rId12"/>
    <p:sldId id="283" r:id="rId13"/>
    <p:sldId id="308" r:id="rId14"/>
    <p:sldId id="309" r:id="rId15"/>
    <p:sldId id="284" r:id="rId16"/>
    <p:sldId id="289" r:id="rId17"/>
    <p:sldId id="285" r:id="rId18"/>
    <p:sldId id="291" r:id="rId19"/>
    <p:sldId id="286" r:id="rId20"/>
    <p:sldId id="287" r:id="rId21"/>
    <p:sldId id="288" r:id="rId22"/>
    <p:sldId id="290" r:id="rId23"/>
    <p:sldId id="310" r:id="rId24"/>
    <p:sldId id="311" r:id="rId25"/>
    <p:sldId id="312" r:id="rId26"/>
    <p:sldId id="292" r:id="rId27"/>
    <p:sldId id="314" r:id="rId28"/>
    <p:sldId id="316" r:id="rId29"/>
    <p:sldId id="293" r:id="rId30"/>
    <p:sldId id="317" r:id="rId31"/>
    <p:sldId id="266" r:id="rId32"/>
    <p:sldId id="294" r:id="rId33"/>
    <p:sldId id="295" r:id="rId34"/>
    <p:sldId id="296" r:id="rId35"/>
    <p:sldId id="297" r:id="rId36"/>
    <p:sldId id="298" r:id="rId37"/>
    <p:sldId id="319" r:id="rId38"/>
    <p:sldId id="318" r:id="rId39"/>
    <p:sldId id="299" r:id="rId40"/>
    <p:sldId id="300" r:id="rId41"/>
    <p:sldId id="301" r:id="rId42"/>
    <p:sldId id="302" r:id="rId43"/>
    <p:sldId id="267" r:id="rId44"/>
    <p:sldId id="303" r:id="rId45"/>
    <p:sldId id="304" r:id="rId46"/>
    <p:sldId id="268" r:id="rId47"/>
    <p:sldId id="305" r:id="rId48"/>
    <p:sldId id="325" r:id="rId49"/>
    <p:sldId id="326" r:id="rId50"/>
    <p:sldId id="306" r:id="rId51"/>
    <p:sldId id="320" r:id="rId52"/>
    <p:sldId id="324" r:id="rId53"/>
    <p:sldId id="322" r:id="rId54"/>
    <p:sldId id="323" r:id="rId55"/>
    <p:sldId id="331" r:id="rId56"/>
    <p:sldId id="329" r:id="rId57"/>
    <p:sldId id="330" r:id="rId58"/>
    <p:sldId id="332" r:id="rId59"/>
    <p:sldId id="333" r:id="rId60"/>
    <p:sldId id="334" r:id="rId61"/>
    <p:sldId id="336" r:id="rId62"/>
    <p:sldId id="335" r:id="rId63"/>
    <p:sldId id="339" r:id="rId64"/>
    <p:sldId id="337" r:id="rId65"/>
    <p:sldId id="338" r:id="rId66"/>
    <p:sldId id="340" r:id="rId67"/>
    <p:sldId id="341" r:id="rId68"/>
    <p:sldId id="342" r:id="rId69"/>
    <p:sldId id="343" r:id="rId70"/>
    <p:sldId id="344" r:id="rId71"/>
    <p:sldId id="345" r:id="rId72"/>
    <p:sldId id="26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B2FFED-22A8-4EBC-982A-5F6EF9B9C10E}" v="2" dt="2020-02-19T13:06:20.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64" autoAdjust="0"/>
  </p:normalViewPr>
  <p:slideViewPr>
    <p:cSldViewPr snapToGrid="0">
      <p:cViewPr varScale="1">
        <p:scale>
          <a:sx n="76" d="100"/>
          <a:sy n="76" d="100"/>
        </p:scale>
        <p:origin x="72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duckworth" userId="S::a.duckworth19sf@st-christophers.org::1599b34d-f91a-4f9f-beb0-40683aaf7d9a" providerId="AD" clId="Web-{0AB2FFED-22A8-4EBC-982A-5F6EF9B9C10E}"/>
    <pc:docChg chg="delSld modSld">
      <pc:chgData name="adam duckworth" userId="S::a.duckworth19sf@st-christophers.org::1599b34d-f91a-4f9f-beb0-40683aaf7d9a" providerId="AD" clId="Web-{0AB2FFED-22A8-4EBC-982A-5F6EF9B9C10E}" dt="2020-02-19T13:06:20.228" v="1" actId="1076"/>
      <pc:docMkLst>
        <pc:docMk/>
      </pc:docMkLst>
      <pc:sldChg chg="modSp">
        <pc:chgData name="adam duckworth" userId="S::a.duckworth19sf@st-christophers.org::1599b34d-f91a-4f9f-beb0-40683aaf7d9a" providerId="AD" clId="Web-{0AB2FFED-22A8-4EBC-982A-5F6EF9B9C10E}" dt="2020-02-19T13:06:20.228" v="1" actId="1076"/>
        <pc:sldMkLst>
          <pc:docMk/>
          <pc:sldMk cId="3110519488" sldId="303"/>
        </pc:sldMkLst>
        <pc:spChg chg="mod">
          <ac:chgData name="adam duckworth" userId="S::a.duckworth19sf@st-christophers.org::1599b34d-f91a-4f9f-beb0-40683aaf7d9a" providerId="AD" clId="Web-{0AB2FFED-22A8-4EBC-982A-5F6EF9B9C10E}" dt="2020-02-19T13:06:20.228" v="1" actId="1076"/>
          <ac:spMkLst>
            <pc:docMk/>
            <pc:sldMk cId="3110519488" sldId="303"/>
            <ac:spMk id="6" creationId="{00000000-0000-0000-0000-000000000000}"/>
          </ac:spMkLst>
        </pc:spChg>
      </pc:sldChg>
      <pc:sldChg chg="del">
        <pc:chgData name="adam duckworth" userId="S::a.duckworth19sf@st-christophers.org::1599b34d-f91a-4f9f-beb0-40683aaf7d9a" providerId="AD" clId="Web-{0AB2FFED-22A8-4EBC-982A-5F6EF9B9C10E}" dt="2020-02-19T12:45:01.114" v="0"/>
        <pc:sldMkLst>
          <pc:docMk/>
          <pc:sldMk cId="32650602" sldId="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19/02/2020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idea is that students say no they have lots of shoes, they list the shoes that they have and realise because of changing fashions and tastes they have to keep buying shoes.  Take in a couple of old pairs from a charity</a:t>
            </a:r>
            <a:r>
              <a:rPr lang="en-GB" baseline="0" dirty="0"/>
              <a:t> shop or show up in crocs!</a:t>
            </a:r>
            <a:endParaRPr lang="en-GB" dirty="0"/>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a:t>
            </a:fld>
            <a:endParaRPr lang="en-GB"/>
          </a:p>
        </p:txBody>
      </p:sp>
    </p:spTree>
    <p:extLst>
      <p:ext uri="{BB962C8B-B14F-4D97-AF65-F5344CB8AC3E}">
        <p14:creationId xmlns:p14="http://schemas.microsoft.com/office/powerpoint/2010/main" val="1034962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*https://www.thecaterer.com/articles/368295/uk-burger-market-worth-328b</a:t>
            </a:r>
          </a:p>
          <a:p>
            <a:r>
              <a:rPr lang="en-GB" dirty="0"/>
              <a:t>**This is just Big Macs - http://www.mcdonalds.co.uk/ukhome/whatmakesmcdonalds/questions/running-the-business/burgers/how-many-beef-burgers-do-you-sell-in-one-year.html  </a:t>
            </a:r>
          </a:p>
          <a:p>
            <a:r>
              <a:rPr lang="en-GB" dirty="0"/>
              <a:t>Whole market data is hard to com by</a:t>
            </a:r>
          </a:p>
        </p:txBody>
      </p:sp>
      <p:sp>
        <p:nvSpPr>
          <p:cNvPr id="4" name="Slide Number Placeholder 3"/>
          <p:cNvSpPr>
            <a:spLocks noGrp="1"/>
          </p:cNvSpPr>
          <p:nvPr>
            <p:ph type="sldNum" sz="quarter" idx="10"/>
          </p:nvPr>
        </p:nvSpPr>
        <p:spPr/>
        <p:txBody>
          <a:bodyPr/>
          <a:lstStyle/>
          <a:p>
            <a:fld id="{9113E492-2BE1-47F6-A827-2A173C8BE478}" type="slidenum">
              <a:rPr lang="en-GB" smtClean="0"/>
              <a:t>22</a:t>
            </a:fld>
            <a:endParaRPr lang="en-GB"/>
          </a:p>
        </p:txBody>
      </p:sp>
    </p:spTree>
    <p:extLst>
      <p:ext uri="{BB962C8B-B14F-4D97-AF65-F5344CB8AC3E}">
        <p14:creationId xmlns:p14="http://schemas.microsoft.com/office/powerpoint/2010/main" val="4248270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Taken from</a:t>
            </a:r>
            <a:r>
              <a:rPr lang="en-GB" baseline="0" dirty="0"/>
              <a:t> an A Level Edexcel new spec sample question (Not AS)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26</a:t>
            </a:fld>
            <a:endParaRPr lang="en-GB"/>
          </a:p>
        </p:txBody>
      </p:sp>
    </p:spTree>
    <p:extLst>
      <p:ext uri="{BB962C8B-B14F-4D97-AF65-F5344CB8AC3E}">
        <p14:creationId xmlns:p14="http://schemas.microsoft.com/office/powerpoint/2010/main" val="12237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27</a:t>
            </a:fld>
            <a:endParaRPr lang="en-GB"/>
          </a:p>
        </p:txBody>
      </p:sp>
    </p:spTree>
    <p:extLst>
      <p:ext uri="{BB962C8B-B14F-4D97-AF65-F5344CB8AC3E}">
        <p14:creationId xmlns:p14="http://schemas.microsoft.com/office/powerpoint/2010/main" val="3803701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wish</a:t>
            </a:r>
            <a:r>
              <a:rPr lang="en-GB" baseline="0" dirty="0"/>
              <a:t> to do more with this the article is here to print out:  http://news.sky.com/story/1456929/amazon-dash-button-how-does-it-all-work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24201-C377-4041-9EEB-6A08CC4F3A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9455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24201-C377-4041-9EEB-6A08CC4F3A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655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 Source Mail online article: http://www.dailymail.co.uk/femail/article-3031720/No-wonder-moans-Infographic-reveals-women-10-steps-FORTY-HOURS-making-purchase-shopping.html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24201-C377-4041-9EEB-6A08CC4F3A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785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38</a:t>
            </a:fld>
            <a:endParaRPr lang="en-GB"/>
          </a:p>
        </p:txBody>
      </p:sp>
    </p:spTree>
    <p:extLst>
      <p:ext uri="{BB962C8B-B14F-4D97-AF65-F5344CB8AC3E}">
        <p14:creationId xmlns:p14="http://schemas.microsoft.com/office/powerpoint/2010/main" val="4102130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39</a:t>
            </a:fld>
            <a:endParaRPr lang="en-GB"/>
          </a:p>
        </p:txBody>
      </p:sp>
    </p:spTree>
    <p:extLst>
      <p:ext uri="{BB962C8B-B14F-4D97-AF65-F5344CB8AC3E}">
        <p14:creationId xmlns:p14="http://schemas.microsoft.com/office/powerpoint/2010/main" val="638528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42</a:t>
            </a:fld>
            <a:endParaRPr lang="en-GB"/>
          </a:p>
        </p:txBody>
      </p:sp>
    </p:spTree>
    <p:extLst>
      <p:ext uri="{BB962C8B-B14F-4D97-AF65-F5344CB8AC3E}">
        <p14:creationId xmlns:p14="http://schemas.microsoft.com/office/powerpoint/2010/main" val="257284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5</a:t>
            </a:fld>
            <a:endParaRPr lang="en-GB"/>
          </a:p>
        </p:txBody>
      </p:sp>
    </p:spTree>
    <p:extLst>
      <p:ext uri="{BB962C8B-B14F-4D97-AF65-F5344CB8AC3E}">
        <p14:creationId xmlns:p14="http://schemas.microsoft.com/office/powerpoint/2010/main" val="412964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24201-C377-4041-9EEB-6A08CC4F3A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22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market would not divide into 4 quarters,</a:t>
            </a:r>
            <a:r>
              <a:rPr lang="en-GB" baseline="0" dirty="0"/>
              <a:t> much more segmented into style, function, cost, etc.  Swatch, Rotary, Omega, </a:t>
            </a:r>
            <a:r>
              <a:rPr lang="en-GB" baseline="0" dirty="0" err="1"/>
              <a:t>Tissot</a:t>
            </a:r>
            <a:r>
              <a:rPr lang="en-GB" baseline="0" dirty="0"/>
              <a:t>, Tag </a:t>
            </a:r>
            <a:r>
              <a:rPr lang="en-GB" baseline="0" dirty="0" err="1"/>
              <a:t>Heuer</a:t>
            </a:r>
            <a:r>
              <a:rPr lang="en-GB" baseline="0" dirty="0"/>
              <a:t>, Ice, see how many your group can come up with.  Discussion now of which is a mass market watch and which is for a niche.  Hopefully they will identify a Rolex as being a niche watch.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24201-C377-4041-9EEB-6A08CC4F3A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1206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13</a:t>
            </a:fld>
            <a:endParaRPr lang="en-GB"/>
          </a:p>
        </p:txBody>
      </p:sp>
    </p:spTree>
    <p:extLst>
      <p:ext uri="{BB962C8B-B14F-4D97-AF65-F5344CB8AC3E}">
        <p14:creationId xmlns:p14="http://schemas.microsoft.com/office/powerpoint/2010/main" val="75638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dirty="0"/>
              <a:t>http://1.bp.blogspot.com/-hRlj6LuMF3E/UMXnjFUKwyI/AAAAAAAAA5I/hYUi-Jv9G5c/s1600/10corporationsillusionofchoice.PNG</a:t>
            </a:r>
          </a:p>
          <a:p>
            <a:endParaRPr lang="en-GB" dirty="0"/>
          </a:p>
          <a:p>
            <a:r>
              <a:rPr lang="en-GB" dirty="0"/>
              <a:t>Bigger on the main</a:t>
            </a:r>
            <a:r>
              <a:rPr lang="en-GB" baseline="0" dirty="0"/>
              <a:t> screen</a:t>
            </a:r>
            <a:endParaRPr lang="en-GB" dirty="0"/>
          </a:p>
        </p:txBody>
      </p:sp>
      <p:sp>
        <p:nvSpPr>
          <p:cNvPr id="4" name="Slide Number Placeholder 3"/>
          <p:cNvSpPr>
            <a:spLocks noGrp="1"/>
          </p:cNvSpPr>
          <p:nvPr>
            <p:ph type="sldNum" sz="quarter" idx="10"/>
          </p:nvPr>
        </p:nvSpPr>
        <p:spPr/>
        <p:txBody>
          <a:bodyPr/>
          <a:lstStyle/>
          <a:p>
            <a:fld id="{D1624201-C377-4041-9EEB-6A08CC4F3A26}" type="slidenum">
              <a:rPr lang="en-GB" smtClean="0"/>
              <a:t>18</a:t>
            </a:fld>
            <a:endParaRPr lang="en-GB"/>
          </a:p>
        </p:txBody>
      </p:sp>
    </p:spTree>
    <p:extLst>
      <p:ext uri="{BB962C8B-B14F-4D97-AF65-F5344CB8AC3E}">
        <p14:creationId xmlns:p14="http://schemas.microsoft.com/office/powerpoint/2010/main" val="207933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Pepsi is mass market</a:t>
            </a:r>
          </a:p>
        </p:txBody>
      </p:sp>
      <p:sp>
        <p:nvSpPr>
          <p:cNvPr id="4" name="Slide Number Placeholder 3"/>
          <p:cNvSpPr>
            <a:spLocks noGrp="1"/>
          </p:cNvSpPr>
          <p:nvPr>
            <p:ph type="sldNum" sz="quarter" idx="10"/>
          </p:nvPr>
        </p:nvSpPr>
        <p:spPr/>
        <p:txBody>
          <a:bodyPr/>
          <a:lstStyle/>
          <a:p>
            <a:fld id="{9113E492-2BE1-47F6-A827-2A173C8BE478}" type="slidenum">
              <a:rPr lang="en-GB" smtClean="0"/>
              <a:t>19</a:t>
            </a:fld>
            <a:endParaRPr lang="en-GB"/>
          </a:p>
        </p:txBody>
      </p:sp>
    </p:spTree>
    <p:extLst>
      <p:ext uri="{BB962C8B-B14F-4D97-AF65-F5344CB8AC3E}">
        <p14:creationId xmlns:p14="http://schemas.microsoft.com/office/powerpoint/2010/main" val="3039140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Costa coffee is mass market</a:t>
            </a:r>
          </a:p>
        </p:txBody>
      </p:sp>
      <p:sp>
        <p:nvSpPr>
          <p:cNvPr id="4" name="Slide Number Placeholder 3"/>
          <p:cNvSpPr>
            <a:spLocks noGrp="1"/>
          </p:cNvSpPr>
          <p:nvPr>
            <p:ph type="sldNum" sz="quarter" idx="10"/>
          </p:nvPr>
        </p:nvSpPr>
        <p:spPr/>
        <p:txBody>
          <a:bodyPr/>
          <a:lstStyle/>
          <a:p>
            <a:fld id="{9113E492-2BE1-47F6-A827-2A173C8BE478}" type="slidenum">
              <a:rPr lang="en-GB" smtClean="0"/>
              <a:t>20</a:t>
            </a:fld>
            <a:endParaRPr lang="en-GB"/>
          </a:p>
        </p:txBody>
      </p:sp>
    </p:spTree>
    <p:extLst>
      <p:ext uri="{BB962C8B-B14F-4D97-AF65-F5344CB8AC3E}">
        <p14:creationId xmlns:p14="http://schemas.microsoft.com/office/powerpoint/2010/main" val="392958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a:t>
            </a:r>
            <a:r>
              <a:rPr lang="en-GB" baseline="0" dirty="0"/>
              <a:t> JD sports is mass market</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21</a:t>
            </a:fld>
            <a:endParaRPr lang="en-GB"/>
          </a:p>
        </p:txBody>
      </p:sp>
    </p:spTree>
    <p:extLst>
      <p:ext uri="{BB962C8B-B14F-4D97-AF65-F5344CB8AC3E}">
        <p14:creationId xmlns:p14="http://schemas.microsoft.com/office/powerpoint/2010/main" val="314336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0222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9710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8855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9024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2701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0832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8371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8944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740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061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902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1414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487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001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10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0746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162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9679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285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7480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5300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3428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71836-5D58-4C9C-9705-7C18DDD35DAC}" type="datetimeFigureOut">
              <a:rPr lang="en-US" smtClean="0">
                <a:solidFill>
                  <a:prstClr val="black">
                    <a:tint val="75000"/>
                  </a:prstClr>
                </a:solidFill>
              </a:rPr>
              <a:pPr/>
              <a:t>2/19/2020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0C7ED-08AB-4446-8129-1829A23C87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80955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79619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LK-3QrTMSyg&amp;feature=youtu.be" TargetMode="External"/><Relationship Id="rId1" Type="http://schemas.openxmlformats.org/officeDocument/2006/relationships/slideLayout" Target="../slideLayouts/slideLayout7.xml"/><Relationship Id="rId6" Type="http://schemas.openxmlformats.org/officeDocument/2006/relationships/hyperlink" Target="https://www.youtube.com/watch?v=uJEMZvBuFEA"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DdVooIhwYI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bbc.co.uk/news/in-pictures-3223229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NMacTuHPWFI"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bhs.com/"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n9kgZqbCJiM"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mcdonalds.com/gb/en-gb/latest/good-times.html"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S2nBBMbjS8w" TargetMode="Externa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hyperlink" Target="http://www.telegraph.co.uk/finance/2895762/Were-not-trying-to-compete-in-the-mass-market.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a:solidFill>
                  <a:srgbClr val="0070C0"/>
                </a:solidFill>
              </a:rPr>
              <a:t>Edexcel A2 Business</a:t>
            </a:r>
          </a:p>
          <a:p>
            <a:endParaRPr lang="en-GB" sz="4000" dirty="0"/>
          </a:p>
          <a:p>
            <a:endParaRPr lang="en-GB" sz="4000" dirty="0"/>
          </a:p>
          <a:p>
            <a:r>
              <a:rPr lang="en-GB" sz="9800" dirty="0"/>
              <a:t>1.1.1. The Market</a:t>
            </a:r>
          </a:p>
          <a:p>
            <a:endParaRPr lang="en-GB" sz="4000" dirty="0"/>
          </a:p>
          <a:p>
            <a:endParaRPr lang="en-GB" sz="4000" dirty="0"/>
          </a:p>
          <a:p>
            <a:r>
              <a:rPr lang="en-GB" sz="11200" dirty="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utoShape 2" descr="Image result for brand new 201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brand new 201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6" descr="Image result for brand new 2017"/>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1924050" y="144235"/>
            <a:ext cx="8472260" cy="3077937"/>
          </a:xfrm>
          <a:prstGeom prst="rect">
            <a:avLst/>
          </a:prstGeom>
        </p:spPr>
      </p:pic>
      <p:pic>
        <p:nvPicPr>
          <p:cNvPr id="5" name="Picture 4"/>
          <p:cNvPicPr>
            <a:picLocks noChangeAspect="1"/>
          </p:cNvPicPr>
          <p:nvPr/>
        </p:nvPicPr>
        <p:blipFill>
          <a:blip r:embed="rId4"/>
          <a:stretch>
            <a:fillRect/>
          </a:stretch>
        </p:blipFill>
        <p:spPr>
          <a:xfrm>
            <a:off x="1924049" y="3431040"/>
            <a:ext cx="8472261" cy="3304068"/>
          </a:xfrm>
          <a:prstGeom prst="rect">
            <a:avLst/>
          </a:prstGeom>
        </p:spPr>
      </p:pic>
      <p:sp>
        <p:nvSpPr>
          <p:cNvPr id="6" name="TextBox 5"/>
          <p:cNvSpPr txBox="1"/>
          <p:nvPr/>
        </p:nvSpPr>
        <p:spPr>
          <a:xfrm>
            <a:off x="1785256" y="3107874"/>
            <a:ext cx="9091976"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GB" sz="3600" dirty="0">
                <a:latin typeface="Arial Black" panose="020B0A04020102020204" pitchFamily="34" charset="0"/>
              </a:rPr>
              <a:t>BMW or Mercedes – which are you?</a:t>
            </a:r>
          </a:p>
        </p:txBody>
      </p:sp>
      <p:pic>
        <p:nvPicPr>
          <p:cNvPr id="7" name="Picture 6">
            <a:hlinkClick r:id="rId2"/>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5258" y="1156434"/>
            <a:ext cx="1269841" cy="888889"/>
          </a:xfrm>
          <a:prstGeom prst="rect">
            <a:avLst/>
          </a:prstGeom>
        </p:spPr>
      </p:pic>
      <p:pic>
        <p:nvPicPr>
          <p:cNvPr id="8" name="Picture 7">
            <a:hlinkClick r:id="rId6"/>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5257" y="5079669"/>
            <a:ext cx="1269841" cy="888889"/>
          </a:xfrm>
          <a:prstGeom prst="rect">
            <a:avLst/>
          </a:prstGeom>
        </p:spPr>
      </p:pic>
    </p:spTree>
    <p:extLst>
      <p:ext uri="{BB962C8B-B14F-4D97-AF65-F5344CB8AC3E}">
        <p14:creationId xmlns:p14="http://schemas.microsoft.com/office/powerpoint/2010/main" val="3806287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Mass market pros and cons</a:t>
            </a:r>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lnSpcReduction="10000"/>
          </a:bodyPr>
          <a:lstStyle/>
          <a:p>
            <a:r>
              <a:rPr lang="en-GB" dirty="0"/>
              <a:t>Pros</a:t>
            </a:r>
          </a:p>
          <a:p>
            <a:pPr lvl="1">
              <a:buFont typeface="Wingdings" panose="05000000000000000000" pitchFamily="2" charset="2"/>
              <a:buChar char="ü"/>
            </a:pPr>
            <a:r>
              <a:rPr lang="en-GB" dirty="0"/>
              <a:t>Large scale production means economies of scale and lower average unit costs</a:t>
            </a:r>
          </a:p>
          <a:p>
            <a:pPr lvl="1">
              <a:buFont typeface="Wingdings" panose="05000000000000000000" pitchFamily="2" charset="2"/>
              <a:buChar char="ü"/>
            </a:pPr>
            <a:r>
              <a:rPr lang="en-GB" dirty="0"/>
              <a:t>Mass marketing is straightforward as everyone is equally targeted</a:t>
            </a:r>
          </a:p>
          <a:p>
            <a:pPr lvl="1">
              <a:buFont typeface="Wingdings" panose="05000000000000000000" pitchFamily="2" charset="2"/>
              <a:buChar char="ü"/>
            </a:pPr>
            <a:r>
              <a:rPr lang="en-GB" dirty="0"/>
              <a:t>Large volume of sales means high revenues </a:t>
            </a:r>
          </a:p>
          <a:p>
            <a:pPr lvl="1">
              <a:buFont typeface="Wingdings" panose="05000000000000000000" pitchFamily="2" charset="2"/>
              <a:buChar char="ü"/>
            </a:pPr>
            <a:r>
              <a:rPr lang="en-GB" dirty="0"/>
              <a:t>High revenues can be pumped into R&amp;D</a:t>
            </a:r>
          </a:p>
          <a:p>
            <a:r>
              <a:rPr lang="en-GB" dirty="0"/>
              <a:t>Cons</a:t>
            </a:r>
          </a:p>
          <a:p>
            <a:pPr lvl="1">
              <a:buFont typeface="Webdings" panose="05030102010509060703" pitchFamily="18" charset="2"/>
              <a:buChar char="£"/>
            </a:pPr>
            <a:r>
              <a:rPr lang="en-GB" dirty="0"/>
              <a:t>Lots of competition</a:t>
            </a:r>
          </a:p>
          <a:p>
            <a:pPr lvl="1">
              <a:buFont typeface="Webdings" panose="05030102010509060703" pitchFamily="18" charset="2"/>
              <a:buChar char="£"/>
            </a:pPr>
            <a:r>
              <a:rPr lang="en-GB" dirty="0"/>
              <a:t>Homogenous products need to be differentiated thorough marketing which can be expensive</a:t>
            </a:r>
          </a:p>
          <a:p>
            <a:pPr lvl="1">
              <a:buFont typeface="Webdings" panose="05030102010509060703" pitchFamily="18" charset="2"/>
              <a:buChar char="£"/>
            </a:pPr>
            <a:r>
              <a:rPr lang="en-GB" dirty="0"/>
              <a:t>High volume production not flexible to demand changes</a:t>
            </a:r>
          </a:p>
        </p:txBody>
      </p:sp>
    </p:spTree>
    <p:extLst>
      <p:ext uri="{BB962C8B-B14F-4D97-AF65-F5344CB8AC3E}">
        <p14:creationId xmlns:p14="http://schemas.microsoft.com/office/powerpoint/2010/main" val="349609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Mass market brands</a:t>
            </a:r>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lnSpcReduction="10000"/>
          </a:bodyPr>
          <a:lstStyle/>
          <a:p>
            <a:r>
              <a:rPr lang="en-GB" dirty="0"/>
              <a:t>Branding is very important in mass marketing to instil loyalty in customers, but not all mass markets rely on branding (small car market)</a:t>
            </a:r>
          </a:p>
          <a:p>
            <a:r>
              <a:rPr lang="en-GB" dirty="0"/>
              <a:t>IN mass markets the products are homogenous (all the same) so they differentiate on branding</a:t>
            </a:r>
          </a:p>
          <a:p>
            <a:pPr lvl="1"/>
            <a:r>
              <a:rPr lang="en-GB" dirty="0"/>
              <a:t>Kellogg's corn flakes</a:t>
            </a:r>
          </a:p>
          <a:p>
            <a:pPr lvl="1"/>
            <a:r>
              <a:rPr lang="en-GB" dirty="0"/>
              <a:t>Heinz Ketchup</a:t>
            </a:r>
          </a:p>
          <a:p>
            <a:pPr lvl="1"/>
            <a:r>
              <a:rPr lang="en-GB" dirty="0"/>
              <a:t>Are there any other brands you insist on?</a:t>
            </a:r>
          </a:p>
        </p:txBody>
      </p:sp>
      <p:sp>
        <p:nvSpPr>
          <p:cNvPr id="7" name="Content Placeholder 6"/>
          <p:cNvSpPr>
            <a:spLocks noGrp="1"/>
          </p:cNvSpPr>
          <p:nvPr>
            <p:ph sz="half" idx="2"/>
          </p:nvPr>
        </p:nvSpPr>
        <p:spPr/>
        <p:txBody>
          <a:bodyPr>
            <a:normAutofit lnSpcReduction="10000"/>
          </a:bodyPr>
          <a:lstStyle/>
          <a:p>
            <a:endParaRPr lang="en-GB"/>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545" y="1825625"/>
            <a:ext cx="2549439" cy="238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9341984" y="3907971"/>
            <a:ext cx="2850016" cy="2850016"/>
          </a:xfrm>
          <a:prstGeom prst="rect">
            <a:avLst/>
          </a:prstGeom>
        </p:spPr>
      </p:pic>
      <p:pic>
        <p:nvPicPr>
          <p:cNvPr id="5" name="Picture 4"/>
          <p:cNvPicPr>
            <a:picLocks noChangeAspect="1"/>
          </p:cNvPicPr>
          <p:nvPr/>
        </p:nvPicPr>
        <p:blipFill>
          <a:blip r:embed="rId4"/>
          <a:stretch>
            <a:fillRect/>
          </a:stretch>
        </p:blipFill>
        <p:spPr>
          <a:xfrm>
            <a:off x="7399898" y="4291352"/>
            <a:ext cx="1385310" cy="2159454"/>
          </a:xfrm>
          <a:prstGeom prst="rect">
            <a:avLst/>
          </a:prstGeom>
        </p:spPr>
      </p:pic>
      <p:pic>
        <p:nvPicPr>
          <p:cNvPr id="6" name="Picture 5"/>
          <p:cNvPicPr>
            <a:picLocks noChangeAspect="1"/>
          </p:cNvPicPr>
          <p:nvPr/>
        </p:nvPicPr>
        <p:blipFill>
          <a:blip r:embed="rId5"/>
          <a:stretch>
            <a:fillRect/>
          </a:stretch>
        </p:blipFill>
        <p:spPr>
          <a:xfrm>
            <a:off x="9585051" y="1790020"/>
            <a:ext cx="1902006" cy="1967592"/>
          </a:xfrm>
          <a:prstGeom prst="rect">
            <a:avLst/>
          </a:prstGeom>
        </p:spPr>
      </p:pic>
    </p:spTree>
    <p:extLst>
      <p:ext uri="{BB962C8B-B14F-4D97-AF65-F5344CB8AC3E}">
        <p14:creationId xmlns:p14="http://schemas.microsoft.com/office/powerpoint/2010/main" val="3847969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5" y="135172"/>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Niche market characteristics</a:t>
            </a:r>
          </a:p>
        </p:txBody>
      </p:sp>
      <p:sp>
        <p:nvSpPr>
          <p:cNvPr id="3" name="Content Placeholder 2"/>
          <p:cNvSpPr>
            <a:spLocks noGrp="1"/>
          </p:cNvSpPr>
          <p:nvPr>
            <p:ph idx="1"/>
          </p:nvPr>
        </p:nvSpPr>
        <p:spPr>
          <a:xfrm>
            <a:off x="821575" y="1610314"/>
            <a:ext cx="5485550" cy="2106719"/>
          </a:xfrm>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GB" dirty="0"/>
              <a:t>This is a subset of the main market and caters to a particular segment of the market that is not being met by other providers e.g. Rolex</a:t>
            </a:r>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048" y="3978492"/>
            <a:ext cx="3816424" cy="2625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915" y="3909709"/>
            <a:ext cx="4238675" cy="2688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528048" y="1648010"/>
            <a:ext cx="3816424" cy="2031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solidFill>
                  <a:schemeClr val="bg1"/>
                </a:solidFill>
                <a:latin typeface="Arial Black" panose="020B0A04020102020204" pitchFamily="34" charset="0"/>
              </a:rPr>
              <a:t>What the advert, who do you think this watch is aimed at?</a:t>
            </a:r>
          </a:p>
          <a:p>
            <a:endParaRPr lang="en-GB" dirty="0">
              <a:solidFill>
                <a:schemeClr val="bg1"/>
              </a:solidFill>
              <a:latin typeface="Arial Black" panose="020B0A04020102020204" pitchFamily="34" charset="0"/>
            </a:endParaRPr>
          </a:p>
          <a:p>
            <a:r>
              <a:rPr lang="en-GB" dirty="0">
                <a:solidFill>
                  <a:schemeClr val="bg1"/>
                </a:solidFill>
                <a:latin typeface="Arial Black" panose="020B0A04020102020204" pitchFamily="34" charset="0"/>
              </a:rPr>
              <a:t>Are you planning to spend £22,000 on a watch?</a:t>
            </a:r>
          </a:p>
          <a:p>
            <a:endParaRPr lang="en-GB" dirty="0">
              <a:solidFill>
                <a:schemeClr val="bg1"/>
              </a:solidFill>
              <a:latin typeface="Arial Black" panose="020B0A04020102020204" pitchFamily="34" charset="0"/>
            </a:endParaRPr>
          </a:p>
          <a:p>
            <a:r>
              <a:rPr lang="en-GB" dirty="0">
                <a:solidFill>
                  <a:schemeClr val="bg1"/>
                </a:solidFill>
                <a:latin typeface="Arial Black" panose="020B0A04020102020204" pitchFamily="34" charset="0"/>
              </a:rPr>
              <a:t>Will everyone buy one?</a:t>
            </a:r>
          </a:p>
        </p:txBody>
      </p:sp>
      <p:pic>
        <p:nvPicPr>
          <p:cNvPr id="5" name="Picture 4">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364" y="4573870"/>
            <a:ext cx="1269841" cy="888889"/>
          </a:xfrm>
          <a:prstGeom prst="rect">
            <a:avLst/>
          </a:prstGeom>
        </p:spPr>
      </p:pic>
    </p:spTree>
    <p:extLst>
      <p:ext uri="{BB962C8B-B14F-4D97-AF65-F5344CB8AC3E}">
        <p14:creationId xmlns:p14="http://schemas.microsoft.com/office/powerpoint/2010/main" val="576883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496" y="67680"/>
            <a:ext cx="8229600"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Niche</a:t>
            </a:r>
            <a:r>
              <a:rPr lang="en-GB" baseline="0" dirty="0"/>
              <a:t> market brands</a:t>
            </a:r>
            <a:endParaRPr lang="en-GB" dirty="0"/>
          </a:p>
        </p:txBody>
      </p:sp>
      <p:sp>
        <p:nvSpPr>
          <p:cNvPr id="3" name="Content Placeholder 2"/>
          <p:cNvSpPr>
            <a:spLocks noGrp="1"/>
          </p:cNvSpPr>
          <p:nvPr>
            <p:ph idx="1"/>
          </p:nvPr>
        </p:nvSpPr>
        <p:spPr>
          <a:xfrm>
            <a:off x="2207568" y="4725145"/>
            <a:ext cx="7848872" cy="1930797"/>
          </a:xfrm>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GB" dirty="0"/>
              <a:t>Many niche markets in the car market, mainly at the top end.  Customers are looking for a very special car that will turn heads, attract attention, give the owner kudos and also have a very fast engine.   </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6" y="1210680"/>
            <a:ext cx="52832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089572" y="2307772"/>
            <a:ext cx="2547257"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latin typeface="Arial Black" panose="020B0A04020102020204" pitchFamily="34" charset="0"/>
              </a:rPr>
              <a:t>How many Niche market supercar brands can you name?</a:t>
            </a:r>
          </a:p>
        </p:txBody>
      </p:sp>
    </p:spTree>
    <p:extLst>
      <p:ext uri="{BB962C8B-B14F-4D97-AF65-F5344CB8AC3E}">
        <p14:creationId xmlns:p14="http://schemas.microsoft.com/office/powerpoint/2010/main" val="415261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Niche market pros and cons</a:t>
            </a:r>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GB" dirty="0"/>
              <a:t>Pros</a:t>
            </a:r>
          </a:p>
          <a:p>
            <a:pPr lvl="1">
              <a:buFont typeface="Wingdings" panose="05000000000000000000" pitchFamily="2" charset="2"/>
              <a:buChar char="ü"/>
            </a:pPr>
            <a:r>
              <a:rPr lang="en-GB" dirty="0"/>
              <a:t>Charge premium price</a:t>
            </a:r>
          </a:p>
          <a:p>
            <a:pPr lvl="1">
              <a:buFont typeface="Wingdings" panose="05000000000000000000" pitchFamily="2" charset="2"/>
              <a:buChar char="ü"/>
            </a:pPr>
            <a:r>
              <a:rPr lang="en-GB" dirty="0"/>
              <a:t>Easier to target customers </a:t>
            </a:r>
          </a:p>
          <a:p>
            <a:pPr lvl="1">
              <a:buFont typeface="Wingdings" panose="05000000000000000000" pitchFamily="2" charset="2"/>
              <a:buChar char="ü"/>
            </a:pPr>
            <a:r>
              <a:rPr lang="en-GB" dirty="0"/>
              <a:t>Small scale production can be flexible and follow trends</a:t>
            </a:r>
          </a:p>
          <a:p>
            <a:pPr lvl="1">
              <a:buFont typeface="Wingdings" panose="05000000000000000000" pitchFamily="2" charset="2"/>
              <a:buChar char="ü"/>
            </a:pPr>
            <a:r>
              <a:rPr lang="en-GB" dirty="0"/>
              <a:t>Less competition than in the mass markets</a:t>
            </a:r>
          </a:p>
          <a:p>
            <a:r>
              <a:rPr lang="en-GB" dirty="0"/>
              <a:t>Cons</a:t>
            </a:r>
          </a:p>
          <a:p>
            <a:pPr lvl="1">
              <a:buFont typeface="Webdings" panose="05030102010509060703" pitchFamily="18" charset="2"/>
              <a:buChar char="£"/>
            </a:pPr>
            <a:r>
              <a:rPr lang="en-GB" dirty="0"/>
              <a:t>Very risky as demand may not be constant</a:t>
            </a:r>
          </a:p>
          <a:p>
            <a:pPr lvl="1">
              <a:buFont typeface="Webdings" panose="05030102010509060703" pitchFamily="18" charset="2"/>
              <a:buChar char="£"/>
            </a:pPr>
            <a:r>
              <a:rPr lang="en-GB" dirty="0"/>
              <a:t>Higher unit costs so no economies of scale</a:t>
            </a:r>
          </a:p>
          <a:p>
            <a:pPr lvl="1">
              <a:buFont typeface="Webdings" panose="05030102010509060703" pitchFamily="18" charset="2"/>
              <a:buChar char="£"/>
            </a:pPr>
            <a:r>
              <a:rPr lang="en-GB" dirty="0"/>
              <a:t>Example: </a:t>
            </a:r>
            <a:r>
              <a:rPr lang="en-GB" dirty="0">
                <a:hlinkClick r:id="rId2"/>
              </a:rPr>
              <a:t>Tokyo old cameras</a:t>
            </a:r>
            <a:endParaRPr lang="en-GB" dirty="0"/>
          </a:p>
        </p:txBody>
      </p:sp>
    </p:spTree>
    <p:extLst>
      <p:ext uri="{BB962C8B-B14F-4D97-AF65-F5344CB8AC3E}">
        <p14:creationId xmlns:p14="http://schemas.microsoft.com/office/powerpoint/2010/main" val="3717082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Niche markets</a:t>
            </a:r>
          </a:p>
        </p:txBody>
      </p:sp>
      <p:sp>
        <p:nvSpPr>
          <p:cNvPr id="3" name="Content Placeholder 2"/>
          <p:cNvSpPr>
            <a:spLocks noGrp="1"/>
          </p:cNvSpPr>
          <p:nvPr>
            <p:ph idx="1"/>
          </p:nvPr>
        </p:nvSpPr>
        <p:spPr>
          <a:xfrm>
            <a:off x="838200" y="1825625"/>
            <a:ext cx="10515600" cy="3581284"/>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r>
              <a:rPr lang="en-GB" dirty="0"/>
              <a:t>These can be profitable markets to be in, often prices charged are higher as consumers in that niche are willing to pay for exactly the right product.</a:t>
            </a:r>
          </a:p>
          <a:p>
            <a:r>
              <a:rPr lang="en-GB" dirty="0"/>
              <a:t>The profits can often signal more competitors to enter the market</a:t>
            </a:r>
          </a:p>
          <a:p>
            <a:r>
              <a:rPr lang="en-GB" dirty="0"/>
              <a:t>Businesses in niche markets often have a small range of products which make them more risky ventures</a:t>
            </a:r>
          </a:p>
          <a:p>
            <a:r>
              <a:rPr lang="en-GB" dirty="0"/>
              <a:t>There can be a problem of the lack of economies of scale as not enough products are sold for the business to be viable</a:t>
            </a:r>
          </a:p>
          <a:p>
            <a:r>
              <a:rPr lang="en-GB" dirty="0"/>
              <a:t>Additionally the market for some more expensive items may be very limited</a:t>
            </a:r>
          </a:p>
        </p:txBody>
      </p:sp>
      <p:pic>
        <p:nvPicPr>
          <p:cNvPr id="4" name="Picture 3"/>
          <p:cNvPicPr>
            <a:picLocks noChangeAspect="1"/>
          </p:cNvPicPr>
          <p:nvPr/>
        </p:nvPicPr>
        <p:blipFill>
          <a:blip r:embed="rId2"/>
          <a:stretch>
            <a:fillRect/>
          </a:stretch>
        </p:blipFill>
        <p:spPr>
          <a:xfrm>
            <a:off x="2496859" y="5406909"/>
            <a:ext cx="7198283" cy="1474256"/>
          </a:xfrm>
          <a:prstGeom prst="rect">
            <a:avLst/>
          </a:prstGeom>
        </p:spPr>
      </p:pic>
    </p:spTree>
    <p:extLst>
      <p:ext uri="{BB962C8B-B14F-4D97-AF65-F5344CB8AC3E}">
        <p14:creationId xmlns:p14="http://schemas.microsoft.com/office/powerpoint/2010/main" val="186904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826" y="7937"/>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of Mass vs Niche</a:t>
            </a:r>
          </a:p>
        </p:txBody>
      </p:sp>
      <p:sp>
        <p:nvSpPr>
          <p:cNvPr id="4" name="AutoShape 2" descr="data:image/jpeg;base64,/9j/4AAQSkZJRgABAQAAAQABAAD/2wCEAAkGBxQTEhUUExQUFhUXGBgWGBgVGBgXFhwYFxcXHBwWFBccHSggGBwlHBcXIjEiJSkrLi4uGB8zODMsNygtLiwBCgoKDg0OGxAQGzQkHyQsLCwsLC8sLywsLCwsLCwsLCwsLCwsLCwsLCwsLCwsLCwsLCwsLCwsLCwsLCwsLCwsLP/AABEIAK4BIgMBEQACEQEDEQH/xAAcAAABBQEBAQAAAAAAAAAAAAAFAQIDBAYHAAj/xABVEAACAQIEAgUGCAkKAggHAAABAgMAEQQFEiExQQYTIlFhMlJxgZGxBxQVI0KhwdFTVHKCkpOy0vAWJDNDYmNzosLhNPElRHSDo7PD0xc1ZIS04uP/xAAbAQACAwEBAQAAAAAAAAAAAAAAAQIDBAUGB//EAEERAAIBAgMEBwYEBAUEAwEAAAABAgMRBBIhMUFRYQUTcYGRsfAiMqHB0eEUM1LxBmKS0hUjQqLic4KywjQ1ciT/2gAMAwEAAhEDEQA/AOxqKkIdagR61ACrwoAcBQB4j7PfSAkAoAW1AHgN/wCPCgB9IYtAGP6Z9KepvDD2pW22PDjffl4nwIG9yu/CYTP7c9Ir16/ZPHisTk9iGsn69fu1y6VtRJJL6jYkbGRh9BeFoxbfhe3K3Z0YzFZPZjo938v/ACfw7TPhcPm9qWqe3n/x8+w0eQ5KxYEjVI2wA4Adw7lH2egVyUt7Ok3uR0fLchjjALAO3j5I/JX7TvQ2SSsFG24WpAwbi4wLldjx24esc/f41KwjP5rlaTI3ZPG7BfKVxuJIiN789uPpuC4ycXeImlJWZgcThJcNKGU9vygU7Kyhd9cdvIkFzdRwuSAVLLXYoV4V4ZZft28V6etmcytRlSlmh67OfrijXZXmIxgEsLLHjFUi5FkmUbmOVQePO3FfKUkVir0XRbTV4/Fc1612PU1UqqqpNP2vPk/Wm1aGnybNVnUixSRDplibykb/AFKeTDYjxuBknDLzT2PiaIyzBGokhr8D6DTAeaAEoAa33e+gBxoASgBDQAtACUAIfu99AC0AepANP3e+gBxoASgY9aYhwoAWgBV4CgB1AHj93voAeBSAdagD3P8AjwpDQ6gZlOmXSkYcdVF2pm2AHEX25fx7xtwmF6x5paRRjxWJ6tZY6yew5TicQWLXJYsbOw4sfwUZ83kSO6w2F62YvFqkssdu5cOb/m4cNr1MmGw2e8pO6e18eS/l8+wPZDlO+twL2sAOAHmr4e+3gK5EVfVnUbtodD6L4QDU9t/JHo2JI9O3sokOJaxfSKBCyqxldfKWEGQqe6Qjsx/nlamqMmrvRc9PDj3Cc0A06cxu2kRsefzUuGncWP0oopS5NwR2A3DjerZYdxW34Nea87CzDv5RwSt1aSKJLX6t7xy24X6pwH+qqnCSHcbgsX8+B5wK+wFgfVpYfnGoAOzzKFkU9kkHtELswYbiSI8mB324+8UnF5og0pKzOe4zCS4eUMvlHdSuyzAb3W3kSjjYeJHEg9ihiIVo5Z/t9Yv4bHuZza1GVKWaH7/R+e1b0anK81GM0yRuI8bGLI5HZlXiYplHG4F7Du1LwIXHXoug2mrx3rhzX17nuNFKqqqTT13Pjyf070avJ81E4YFTHKm0sTG7I3+pTbZuY7jcVknDLzW5+vijTGV+3ei8/A+g1EkSGmAlADWoAcaAENADT93voAcaAEoAQ0AKaAEoARvu99IBxoASgZItMQ6gD1ACrwoAdQAv+3vpAPoAdQAnP+PCkNGW6c9LRhI9MY1zuQqKAT2m4Xt6R7R3gHRRoOftPYU1ayjotpx75QeXUzsS17SSD6RPGKHvHIsOPAbbtsq41QioxWq2fV/Jd/ZlhhM0m5bHt+nZx8DSZDk52dxvwVeSjuHj3muak27s3aJWRs8vwfA29A77d/coqRFBifBpLC8MuoqxF9LtGTsOaEELyte21jRGbhLMtvj5krXVmAM36Lq8Yj63VGvkRzRRyRp+QY+rlX066tjiXF3trvabu/NfAWRbANjujskmkTyxuicA/X4jlxRJ5TGp8WWQ+PKl11tmngvJfQdiPFZJE6qsxknVPJWRrRi3C0MYSLYbeTtVedjsEMC/z0IAACm4A5KBp/1gWqK1E9DZkUDA+d5QsqMCt1O7KON/PQ8mHHb/AJibi7oTSaszmWbZfLBMGBux3V1JUTAEEDs+TMOOx3IBXtX1dGnXVVZJ6cHw+37PczFOk6bzR14rj9/35GuyXNxjAjK4jxkYtHIQLSC1zFMosDcC9hxtqWxBC1VqLo309neuHNfXufOynVVS2uu5/J+ua5avLs4WVHDDqpU2kjYi6m3FT9JDxDDj4EEVknDLqtU9j9b+RojK+3aX2xcY4yJ+kv30knwJXRG2YwjjLF+mv308suAsy4kUmb4cccRB+tT96pdXPg/ATnHiNbP8KOOKw366P96n1NT9L8GLrYfqXiRHpJg/xrDfrU++n1FX9L8GLrqf6l4jG6T4L8bw/wCtT76Ooq/pfgx9bD9S8Rp6V4L8bg/TFHUVf0vwF11P9S8RD0twX41D6jf3Cl1NT9I+sg94xul+C/GY/Y33UdVPh5DzxPN0xwX4wv6Mh/00dVL019Qzr0mRnptgfw/simPuSjqZcv6o/Uj1sefg/oMfpvgfwzcv6mfv/wAOjqpcV/VH6j6xc/B/Q8enOC/CSfqJ/wByjqnxX9UfqPOuD8H9BP5dYLz5P1E37lLqnxX9S+os64Pwf0B46dS/isf69v8A2aV6PF/0r+4P8zgvH7Hv5bYjlh4PXLJ/7VGajxfgv7gtU4Lx+wo6Y4k/1OHH50p/0ijNS5+C+o7T5eP2HHpbiuSYceqQ/aKM9Lg/gFp8viNHSnGf/Sj/ALuU/wDqin1lH9L8V9BZavFeD+ov8psZ52H9ULfbNS6yj+l/1L+0MtT9S8H/AHDH6UYzz4R6IT/71HWUv0v+r/iLJV/Uv6fuQp0qxrbh0tcj+iAOwH9o99V1MRCKuof7vsWQpzbtm+H3I5+lmKQXaXnYKqR3Y7dkdk94ueVxzIB1YGDxLu4Wit9369drWbF1eoVs15PdZevXYnis0xTO7MzXc7SMN7A3+aj43Y6jc78Txude7FVoUoqMV2L5v5L7JZcPSlUk5Sfa+HJfN93Fhbo/kvksy2sLIo4IP3u8/wC9+Qk27s6Tdthtsvwd7begd/3AVYR2h6GK3p5n7B3DwqJIZi7gFlBJA3A4keA5kfaaixoB4vM9tvVUSQMxGNJ5Hl3d/pouBUnxex/jj9dIApkeFOoMwszEbeaoN7eniT6hyvVsVZFbd2a+kSEIoADZ3k6SowK6lbyl5389O5h/HiXad0Jq5zjMctkglBBuzeS29pRe+lrWtLcA7EFiAQQ9tXXwuIjUjkn+324rdv02c3EUZQlnh+/34fXbp8mxuGzAKmJVeuXsq7BdR56H2tq2JBsA1iRYhlXLicNOg24aLl59nl4N30K8KqSlt9advn4pCs26OxJipFVFsum2w5xoTy7yaxdbUf8AqfizV1cFuXgOTJ08xfYPupZp8X4jtHgD86yYaLhQNxwA8apqyko7SymlfYBBlHvrNmfEvshfkjj6KVwKcODPxfDMCbsHubnexXjWqxRcJwYNrcT7TTsInGCPefaaLAL8QPefaadgF+IemiwHvk/00WAQ5dRYBfk6iwHvk2lYDSrgxTsFyRcL4UWAkXCjuosguSLhvCiyC5KuHosA74vQBHLh6BA7F4lIY+1xLGwHEmw2Xx93HuB0YfBvENJ7PXr1pTWxKopveZfH4w3NzZ7WYjhGvmJ3ubm58TxJN+rXrwoU1GC7Fx5vlwW/sOdRozrTcpbd74fyrnxe7tL+QZMWIdxYDyV7vE97H6q4/tTk5S1bOpZRWWOw3OAwOw225D7fQO+pXsLaHcPCFFufM0mSJqBigUADcyyVJdwSjd4tY/lKfeLGotBcATdHZQd3uP7Kf/sfdRkQZmSYPJwpvZmbvbc+oAWHqFTUUiLbZoMvwWntNx5DuobBIvUiQlqAEIoAE51lCSowZdSt5S/6l8f49KTcXdCaTVmc5zXLJIZAb3Y+Q54Si47EndJsN7jUQDcOAW6+Fxcakck/25rlxW7/APOi51fDuDzw/ft58H8wllmZdc2pies2Vg3G4FgG8bLxtvbkbqMuKwjpvNHZ61XLy7NS+hiFNWfrk+fmanCZczqGAFj3msF0arEWbYERpqkVnW4Fo7Fr+vlVGIklEuowbkAMGYHkkj6t1KaSA5F9JVb8G77+0Vjc0ltNPVu5anggW4+LSubbFXAXhwt1gNJVI8RumzI4GMHCYT0P7xXSWxGJ7WGoMPtTsRuTjDUWAd8WosFxfi1FguL8WosFz3xaiwXF+LUWC4vxeiw7hYQ07CuPENKwXHiKiwDxHRYBwjosFxerosAPznHJChLHfkOf8fceQNacNhZVpWWwor4iNKN2YPMsazMSTZ+Z5RDuH94e/iD4309PEVqdCnlj3Ljzf8q+PZtwUac61TNLb5cl/M9/DtLGVYBFAlnZY41PZ6xgoBPNidtR7uVcf26s3KWrZ1Eowiox2G1yDE4ec2hlikI+jG6sfSwBuF8aslCUVqrC2hjE53hMOxSbEwRyWBKvIqtYjbsk3AtwpxoVZq8YtrsJXSLOWZtBiL9RNFLp8rq3ViL8NQB2qM6U6fvprtQXRVzrpThMIdOInRG2OgBnex4EogJA8SKspYarV1hG/rmJyS2lvJ84gxSa8PKsig2OniD3MpsVPpFQqUp03aasNNPYCcX0+y+N2R8SAyMysBHKbMpIIuEIO4PCro4KvJJqO3s+pHPFF3KulOExKu0M6uI1LuLMrKo4sUYBreNqrqYarTaUo2uNST2Ac/Cflv4Zz/3Mv7tX/wCHYj9PxX1FnjxL2G6c4J4JMQJSsUbBCzoykuRcIi2uxtvYCq5YOtGahbVjzK1wVh/hVy9n0kzIPPePsf5WLAekVdLoyulfR8rkVUizWYzMo4oTMzXjsCCnb1aiAgjA8ssWUKBxLCsDVtGWFA5pigNRwDkH6KzwGUflKzKgPgHNK4CHpGi262DGRflYeSQD0vB1ij20XAH43G4LE3iWaB2fjDrUSX71jazX8LUtjugtdWZjM4yySGQG9yfIkPCQbfNynzuFmPGwuQ1mPWwuLU1kn65r5rw0ulz6+HcXnj+/J/J/M1XRPpMHAjk7Lg6QW43v5EniTsG58DZvKzYzBuHtQ9Livmt23Zstw2JUvZl+z4P5Pfs2mhzxrxfnfYa4mKd4d51sP7xg9N8e25HZU7E/g/RWL/Qa94cb+PYfCoIkzHZSv81wvoau3H3UcmXvM0eHTap2IFjRTECP5T4L8Zi9tW9RU/SLMhD0qwX4xH/mPuFP8PU4BmQSy3GxTprhcOtytwCNxxG48arlBxdmNMt9VUQPdXQB7RQO4QA8KAHBT4e3/agBQD4fx6qBHM856cYuPETRqYtKSOgulzZWIFzfeurSwdOUFJ31RmlWkm0Uj0/xvnR/qxVn4Glz8SHXzNf0d6UM2DM2IZS+tlFgBsALdkWvzsOdjwAJGaWDzVskFp69feyc5YlQp5pbfXr02Z/NMwdnLMbScRfhEDzPfIbeFrcrDRqrVqeHp5Y7P/L/AIr47OLeSlSnWnmlt/8AH/k/ht4IlyDKDIQxFlG4B/abx7hXFk5VJZpbTqRjGEcsdgA+FGGQYmMEER9UDFe+km7ayOV72vztp8K62BpqUe/13EJMJdDcrwE+LiMGJxWGlWxWOQIWaRdz1U47Okj6DLc9rltV1eVanSalFST38uwUVFvQpdKsVDLnM7YgsIBNokKbtpiQIQv5yW9dX4eM44VKHvWuu938iMrZtSv0bx4gx8k+EEhihTESASW1GERtpE1trFzGPSV5ipV4OdFQqbW0u++7uuENJaBT4N+jqZliZ5MWXkChWftFWeSVmsWYb2ARth4chaq8dXeHpxjT0+SX7jhHM7sb8G+L+L5voRiYicRG1/pRxrI6k22v82pv4nvoxseswuZ7dH3u31CGkrGfyDMMN17S46F5kdXbRG2k9Y7BtROtTYDXz5itVanUyKNJ2atq+C7mQTV/aNF8GeSnEY13EbDCaJ0kBLW6uVGUQdZsWazLuN+zfasuOrKnSSb9rS3at9idNXd9xVzPJYflkYSFNMPXwx6dTt2dKGXtMS3n89qlTrT/AAnWyetm/NL5CcVnsa34SuhhXDRDAQHq45JJJYo9TsS6IolsSWbSEtYede3GsWBxd6j616tWTfkTnDTQweVZzhQqQ4vApIsbG8kJaHE87rKQfnLX4ErwG9dKpRqtudOdr7nqu7h8StSS0aOzzJFpy6LDgdQ0qyqBcjqooJZVIvv5Yi494rzVVyc3n231NKtbQE4XMpo4sRiAMUiEdpcQJnlh0iV3xEiSgKuwCCOEMgsCSRcCsYo6T4qON/m3lZIMHH1hSNEXFzICxnQukoDGaDsqptw2uaBFr5cTGT/FZYYpYnmxENiXMirhy468qU06NUdg6sCrOnPgDJMswXxjAQO95OsiQsT5TXG0lvOIsT33NLXahabDI5zlTRODccLK58llO3Vy32tyDHwDbWYdbCYtSXVz9c1813rejn4jDtPPD9+T+vjxJIs1llsOscOhAMbkHcal0ksLhjrKhj5WwazAF82OwC1lFaPXTzXzXetNl+Exe57vhyfyfc9RmBx6vjjwDFANJO9wu+xa/I+zhXnatJwXI7dOop9ppgfT6r24eBrOXMyGUp/NsNvyPA7e0V247EcmXvM02GjG21/rqwrLhwZI8g/o/wC1FwsfP0WGaw25DmK9G6E+BkdSN9o/4s3d9Yo6iYusidU+CvCMcI/ZvaZuAv8ARSuTj4uFSz4F9J5lobP4g3mH9GsVy2zFGAfzD7KLhZjviD+YfZRcLMNjLF72+r7qVyVhRlq97fV91FwsKMtTvb2j7qLhY4fneXdZmE8SKGdsRIigkC5MhAuSQBuR7a9LQcY4eMpbMq8jk1MzquK4hPNOhscMUbGQCRXdMQrWOgixUxgeUCLEXN21qdt7VUsTnm1l0t7PPt+fCz2kq0OrhfNrv9erlGaYRgKoC6RdF4iMH+sk75G4+zgALRxGIjSi763+PJcIre/ncro0ZVJX9Lm+b3L5JFnIsoMxDMDovcX4k+c33VwpSlVlmkdaMVCOWJ0PLMuAA225Dme/fu7zUtgtpiOl+dY/DzsmJwsOIwlzpBhvE6fQvJ2jG69224OxBBrq4ajQnBOEmpduq7tLoi209gB6HZDLisfHPHhzBh0mSYntmNFjYNoR33ckrbbhfkBWrEVo0qLhKWaTTXPUjGN3cvfB7kRxWYSyYvDOYysspE0bBC7yLYdoWJ7bH1VXjKyp0FGnLXRaPckOMbyuzqWK6M4c4WfDQxxwLMjITGgXcggM1vKsbVyY4ifWRnJt2e9ltjkWVSZnlTTxJhn1TBV1CJ5BddWmSF02PltxvyuNrV26iw2KUZOWzml3O5Ss0dEFuifQzEYfCYrFSRuJmw0sWHhCky3kXSXZRuG5AcbarjhVOJxdOpUjTT0zJt7tCUY2VxvRToZK2XZgJcO6zOqCFZEKveENINF9+0xVfG1qMTi49fTcZaLb36eQoQ9l3NJ8EGCxMEU8OIhkiXWsiFxYEsulwPRoQ+usvSU6dSUZQd9LMlTTSswN0W6NYs5y2KngkSLrcRKGa1jrEgQcb/TH6NX18RS/CqnF3dkvK4lF5rhv4RMjzGR1lwM8ugAaoFk6shlOzpchXB2urHiOd9s+CrYeKcase+1/XcSmpbjIYzotm+YzIcVGE0jSZXEKALzJWPeQ+FvYK3QxOFw8X1bvy1+ewrcZS2m/zHLVilwEIcLEkLwRmTdWlV8IyxvYjd44JR+kOdq4VSTnNye/UvWiCeDy/EQsup2lUMga8jXMawsnkP2VOvQ5sST2tze1RAr/AM47CyxRkGSIu5iMmp0VG60LGezpcIFLW/o25BbgAvFZh1eHMhwrRSQwYuSNQ+yl4YpH1je5MkyrsW3vw3AQzW5fhBDFFEOEcaRj0IoUe6mIqZrlqyKdrg8R/qXx8OfvTW9Ac4zvKWia9wBayOfJ02tokvsUttc+Twa62KdXCYtTXVz9c1z5b9q128/EYZxeeHrk+Xl2bKCjXKJLmPEINDXJGoA2CSEm/E2D8dwrb6WanG4G6zQV09bcea58V3rgrcLi90tLfDk+XB+JqMszASCxsHHlDTYDivNbDcEWvevMVaPV9h3qdVT7QHlA/m+H/O99dWHuo50/eZpcOeFWFZr8tn1qp58D6ag0TTOWdD1XFRKrYRNMSpF1vUI66lRRYlpFLuxW5VATdhtudXdxV6Um1Pbra7Xyei5/tlg1Patgua5jh8O4LJg2lR9OiLDiTSYyLKzmRNFgvAAkG/IWopUqlVWTlZ727Xv3O/0FKcY7bXND8E04eHEMEVAZyQiCyrdE2UchWTpOLjUim7+zt72Tw0rpvmbquaaBaAPUAS0wFoAWgDlDZlFHiMaLOGM8nWkj5sqJ5OyzBwd1KhQovruTqFhXb6qcqdNvZZW43suXHbd2tw2nO62MZS43d+G313gbO85eV9Tklz2lDb2Fv6WUcL2tpXgBblbXKpOnhqdu7TfyX/s/nsphGeInd93Lm/kvlthyLLDO5ubqrdq+5LWBu/juDbx9nEnOVWWaX7LguR1YwjTjZHScqy4ADbbkObH7u81LYLaaCGK3p+r0DuFIZi+lXSjExYvqMOV4ILaQxLvuBc+DLWGvXnGeWJ6zonojC1sH1+Ivtlvtov2ZDhOmOKhnEWNRQCQGOnSyhuD3B0svf699rVGOJnCVqiLK3QeExGHdXBSbettbp23aq6fD73LPSzpHiI8YuHgcKCI1N1VjrdjzI7itSr1pxqZY8inonovC1sFLEV43tme1rRLlzuVs/wCkWL+PPh8Mw2YIi6YySdALdph36uJ5Uqlap1rhAu6P6LwP4COJxK3Nt3ey7S0XcNyzpVjIsUsGKsbuqMLIGUyW0kFNj5SnntUYYipGeWfZ49hPE9D4GthHiMLpZNp3dna901LXc+Go3Oc/xjY6TD4aW3b0IumLiqDV2mXvDHc0VKtV1XGL7Ng8F0bgY4COIxMN127y3vTRPhbcEstfMIXM2Nk/m8aOzgGEknSdIsovxI9YFWQ66LzVHouww4mPRleCpYKP+ZJpL3tNddrtsAkOb5hjXkaByixjUURgoA3suq13Y2PHbY8KpVStVby7jqzwXRnR0IRrxzOTtdq9+LtsSV+3tLeRZ/i8Xh5YY2viF0Msl1VihbtauVxsL89XhepU61SpBxi9dNTNj+jcFgsTCtUVqbunHVq9tLb7Pb3AnA5lmE03UJiHMl2G7AL2L37VuG3uquM6spZU9TpV8L0ZQodfOksum5312aXOlZFBKkEazMXlAOtidVyWJtfnYED1V0aSkopS2nh8dUo1MRKVBWhuVrbivNm2Cmc4V5sNKzdloWZHuR9Eob3Itw47VodGoo5nF242Md0Cs1w2XYUqHnbCMRdVjxU0W3f1QfTb0ralToVKnuRb7B3sOxc4gjWb5VIik/o2xC4eWM8T2WREZhb+1yojRqSk4xTutwXRWxmZIUhbHZhhfi7kSIsMTxCbq2UjWzSyEoG0kqoF9gTa4Ljh6sm4qLutoro12HnWRFkQhldQ6sOBVhcEeBBBqtpxdmMfSAGZrlqyKduO5Hj5y9x9/vi1vGcgjxUUxcRsAYXeO+x0hSVGob6oGHA7hblTdfJ6uExmZZJ7/jzX83n27cGIw3+qPrk+Xl2F/C4gk79iZLbnjtsAWO+newbiLgMTdXNeNwSms0db/HmufFb9q3olhcU4u0tLfDt5cGOyhiI4VYWKhrqdiDcbMOVc2OiSNsnds0+HO1WEDWZIfm19J99VyJRPnRmIJFzsTzPHcbV7KKTSZypN3faRkVMida+Blv5vOP70fsD7q8/0v+bHs+bN2E91nQtQrlGoXUO8UAe1DvFAE1qYC2oA9agDjPTHLMVFPKzQsY3mlePQhdCWcsJ5yL7gMAFPjtYEP01jIxgkr7EvBbF2vf8AYwvCuUnfjf8Afs4fcxWYZsFASJusnfcsSDY73Zyfpcdjw3J8ebUnKo80vSN0IKKtE6T8F2WacINR1fOOSRxZjY2B5+nuohK6uE42djosEVvTw24Adw8KkRJqQzlQxKPmxkkZVQTsdTEBQIQQtydtyi+2uXmTr3ey/l+x9A6qpT6GVOmm5OC0Su/b2+bG9LMQMbjgsB1AhIVYcCbsSw/sjUd+5SeFFdqrUtHsH0RSl0fgHOvpq5NcNFZdrts522lvDgT513gTk/qFsD7YxUl7eI7/AC/Yzzvhugubh/5v6SBWFw8mKxc7QuVf56cMCQbBtgpG4JDAVUk6k3bmzoVatLBYOlGtG69iDWm221p8LXCXwd4FJ8S0krMzR6ZFBN9Rue05O50nSR4kVbhYqc7vdqYv4ixFTDYZUqSSjK8XbcuC3a6gXDpHicRIZZlhR2kk1spYXZ7hbXG51fVVKSnJ3dr3Z05yq4TDQVKm5yioxsnbYtt7PgaL5Nhjy7Frh51xDXidyiFLIjggEXN7WduPI1fkjGlJRd9m6284zxVer0lh5Yim6a9pK7vdtPkuSG9Cs/hwuGxBcjrdWpU3u9kAUA2869+696MPWjThK+0l010diMZiqSgvYtZvhrq/C1uOw1nRvpEcRDJMYREkd7HXqDaVLNYaRYDbv4nurVRrOcXJq1jz3SXRiwtaFFVM0pcrWu7Le9pkPgwh1YiSRvoxG5Pe7Lv7FasmDV5tvgej/iiahhoU1vl8Ip/VFnOPhBhxOCxnxMTiRIdWpl0BVeRIywYMSGAcsPySeVekp4GdOrDrLWb+54JzunYyWR5TlrYLB9dM8WJllkIaAF5brKURGAB6seQV24kkc621quIVWeRXiktuzZfv3kIqNkJhDBNi82nx5VmjSYRo7BSXDsiiMXBLKERQBw1euiWeFKlGjvtfwvr5vsDRt3AOFgmmw2Fw1zZpcXKl99liiuVHIaklHp1VonKEKk6nBRT72/sJJtJA/FNLLhomY3SO+GiHeSXla3iDIoJ7mQcqsWWFRpbXq/gvXeR1tqfTWFgEaJGOCKqD0KoH2V5aUszbNCJaiMSgD5Uld4ZmeJtMiO4uPyjcMOY8DVSZa4h+PO1m0akMZABWzEabg3UHiYmB2BNx2h5Ox1/ip2yt+uPbz+Zm6iN8yXrh2BrB49FKgkBRf0C/GqrXHc2uFAsNhQM1uSAdUu3M++oS2ko7DIyfBZhyzHrptyTbsbXN7cK3rpOulbTwKXhoN3FX4KsL+Fm9q/dR/imI4rwQfhqZpOi/RqPBK6xM7ByGOu17gW2tWWviJ1neZZCnGGiDlUkz1AC0wJKAFoA9QB4GgChLk2HaRpGhjZ3ADF1DXA8DcAna5AubC97CgAfNPg8GSrPBhwe0FZkiWxtdlBIG5G58KaBhLrl7/fRdCsVMTnuGiNpJ4kI5O4U9/A+FqTnFbWSUJS2IwkmX5OSb5iLkkn5+HiTv/V1l/C09t38Poeij/EmMisqhHTTZL+4L5JmGT4U6o8Vhy521vKGa3cOQv4DeradKnB3W052O6SxeMWWq/Z4JWX37yvlmOyiCZplzBC7BwdUqEds3JFlG9EKEISzK/wC5PFdMYjEUFQmo5VbYnu2bz2Q5rk+EZmix0ZLLpOtw21wdrKO4eyilRhTd0Rx/S2IxsFCrayd9FbXxZHlmYZPhXZo8YoYoUILk9lrHhp8AR6KUKNODvEli+mMTioKnVtZNPZvXeUh8hD/rf/iN+7UFhqRqf8SY974/0hXJ+kOT4VXEWJS0ltWrW9wtxbyeHaO3jVtOnCne2852M6QxGLcZVX7uy2m230QKlxOQl9XxggcdKmTR6uzcD0Gq/wAPSubo/wAQ4+MMuZPm0r/T4Bw9NMp6kwidBFpMZVVcAKwItsOe+/HjV1oZcu45X4ir13Xt3ndO711WwoZb0ryXDiQRTECQBX7M7EgBhsbG3lHhUacIU9Yl2Mx+IxmXrpXte2iW3s7Cpkuf5BhhIsBIEqaJA0eJkDIASVIcEWsTtzrZVxlSpZyls2bvIwqHAqZPm/R7CyiaEv1g8ktHiXC+KhgbHx4ip1cdWqRyylp3CUEth7Os86PYmUzTBzIfKKx4lNVubBbAnx4+NKlja1OOWMtO5g4J7S5L0uyNZo5LOJIEMMemKcKiEOCoQdjg7b2vv4Cq/wATNxcb6PV8/mPKUR0i6PBIUEcmmBmeMaMR2WcqWbyrsSUXyr+SBwqbxtZtvNt27BZEaFvhVy6wJkl3vb5l+XqrNmRKww/Czlv4SX9S9PMFj3/xYyz8JL+pf7qLhY4RnMwkxErpfS7lhxGxJIJHLvtVRaV8IpBuvG/q4c6TZJI1WT4cMR4b2vcb/wDI1OEnsKZx1OkZXJ2QKsKza5Ifmh6T76jLaTjsCK1EYtMR6gBaAFoA9QBJemB69AHr0AevQB69AHGvhpwJnlimVdUUS9Ux8469TCM8wAbXuN+HfTTSQt51bJ83ixcKzwNqjfhyII4ow5MDsRUSRi/hQyTrAJlALWsRtc6b9/h+zWTEOzTNFDW6OKdT87IO5j3eFSv7KJJas9iYrAelO7zhRF6hNaAxeJrQZSVHFICzjj8435v7C0lsG9pWLjvpiJ5W7Efob9qkMh6ymIkVuw/pT/VS3jWwgD0xFjCeUPQ/f5jUmNEGumIaZNqAJ8wkHWP6aFsGyuJRQInmcaI/z/2qFtGVdV6YjTdHehs2KikmuqRIAQWvd25Kvqub+FF7BYF4vLHjuWU2FgTb1A8OB2qEiyDK+EXj6fDu9FRkWRNh0fjFtVxuWH6LEcanDYUz2mvwWIA+kPaKtRWbbo/jkMVta3BN+0OdJpjQUGMj/CJ+kv30sr4BdCnHxfhI/wBNfvp5ZcAuhnylD+Gi/WJ99PJLgLMuJ45tB+Hg/Wp99Pq58H4BmjxE+WMP+MQfrY/vo6qf6X4Czx4ifLeG/GMP+tj++n1U/wBL8GGePE5Z/LSb8LmX6n/+VU/jqP8AL4/cfUy4v13Dh0xm/CZl+qP2RUvx9HjHxX1H1MuLHQdKp3dEEmYgu6oCVZQNTAXJMYAAvc+imsdSbsnH4fUOpfP4lebphMsjxl8yJRitwWKtpJF10odtvrpyxkI7XH4AqLfHxY6LpPOzAasx3Nu00oX868YFvWKIYuNWWSDi29iWW4pwVNZ5XSW9thvpRm8Rw8SdYNlsw3NjfmLd1aHhK/6H4FMcXQlsmvEwfR3NzC84j+MkMVa2GaZB9IamWNDv5Iue6s86jw/5llfjb5l+WNXZr2N/I23R3N/jEMvamukqqRNJK7AlCbdpQV9FY8ZUc4xfkkvI1YWGSTXzb8znuOw9sXigoNhIe+wvp47d5pJ+xEtt7TKuZR9nn5Sd/njwqVPaRqbADDEGax2HM8dhv9lbDExjJubCkA7PhadvRH/5aULYNkmS5wsCyjqwzSKU1HQbAjzXje+/db3ERlDNb18xjZF+Zg8RJ9T1LexMgpiJQLwy+mL3vS3jQO1d1SAvZXIWlFyT2ZOJJ/q2qLWg0MBpkRsnA+igB+di08np+wUR2DZQpgFHX5mH/vP2hUd4EKinYR2HIMUMNgGgkDazY9ixXYd5I91dB9E4jl4/Y5q6Yw7dlfwMVnGNDK6WbfTxtbskHkfCstfAVaSzStZG+hi6dTRbwJg14+n7PTWKRsiE8wIXDRnSjXlfyhqG5c9/GrItpIhlTm0Q5daTYRQX8U229dKdaUVdst6iFrsKR4Qg7R4cH8mqvxzWqb9d5HqaL2ryHiJt7jCj0qKf+IT4y9d4fh6P6fL6FWaSQMQFwvh82L0lj5NX19d4vw9Lci/gbnDYmR1w+uMwaPm1CgSO4bUDx4C1WLFSlFyVyPUwzJWBxx7DjJhVvw+ai+q9VPF1dyZPqqS2oUZifxjC/qYPupfiq36WPJQ4fET5Rb8Zw/6jD/u0vxFb9D9dw7UOHxNLB0nN+3GNPPSTce3j9VciXRkbezLXmdiXRyt7MteYazTGCKHrVAa+nT3HVz9m9YcPQ6yr1ctNt+4xUKLqVerem2/cDMo6QM2IhUxpZpYxe5uLuov9ddOGAjCSak9GjZV6PjGEmpPRN/Ab0hx5glACqdWpt7+ce6oxw6rVKjb2SfmZcJhlVhdvZYLZdNriVyACwJsOHOpdFwVPpSnBbpfJnL6Yhkw9WPBAHpDwNfUp7DxGF94DdEcSUxGkAHrCiG/IFuIrxX8SUlOmm9138D23RNNTjN32K5qvg/HYx3/bD7n8RXOq/kU+xeRroq0n2FHKIA2YY5WGzBgf/C4b1Co7U4+uJbFe0wP0hwRj1qb3DJY24jrBY8f43q6jK9mV1VZMflvRaJ1DFpbn+0tt/wAytikzE0i0ehkPnS/pL+7TuxDMT0UgldmYPq2XyreSoA2t3AUszGQnoZh+5/0jRmYWFbo1EQqHVZAdPa85rn070szHYb/JaDub9I0ZmFkIejsQUrZrORftH6NyPeaWZhYH5hk2Eh06ww1GwsWO+3j41JOTCyLkfR6FDrVTcA8zzBB59xpOTCwg6NQea36TffRmYWR49G4PNP6TffRmYWQsuQQyEsy3Ynfdhw276FJhYb/JnD+Z/mb76eZi0JPkGEgLp7K30jU22o7738KLsDw6OQDcIf0n/epqTTE1c0WLPYr3DPB09picxHaNcjpH8qXYel6P96JUwa8fT9nory8mehii9nC/zSP/ABm/11avdRGC9tg7KSddlO5Vh/lNU1rZNeXmaJe6WMEtyFLlHDc+fhxFjf23qNSTSuldE23bihmZITJIe6w+z30UHaEeZKkrRRc06sRGfOVT7VaqNlGS4N+ZHLamw40YGGxtwbWwhNuNhPJwqWFbdKVuJVTjeUbc/IE4HqhIhsQhjlFm3PlR34X5Xq+hmzSUtuhVik1LUIzSxWYA7sulewzD5tWYXAG43G3jWmxlLSsG7QZiDuCrSgb8x83woyhc0OW4TD4tY0PzUsa6bKqjWBbtA23O17cdzx415SvUr4Vymvai3fVvTkewrdbhJSmlmjJ313ciXpnCscEEI3Ck2JAuQi6d7fl1Doybq1qlV7/m7/Ih0b/m1qlVrb83f5AbKsIFmwxsO00T8Bw62w/Zrr06maVuDt5fU6VTLKlUstikv9t/mWunyDVFt/VX+usuCb62t/1JeZy+i0vw8u7yDmQj/o5P8Nv2mqHR/wD97T//AF/6nnunfyK/YzIdIDsa+sz2HgsJ7wz4MXj+NssihmbR1dwDZgxN78thxrwP8Wqp1KcHZK9+yx7joiNRwqOL0S17LhfoEexjv+2n3P4Gs1T8in2LyNVL3u4hyED5Qxp24nmP7v8As+FQq/lxLoe8yTpzhlaAvYBkeIbW3BmUWPZF+Pv76MM3nS9bCNf3WzI47pQ+HSMRLG19V9Yf6Om1u0O811IpMw1IOKTe8jj6bz9UZGSK2vRYBx9G993p2KifN+k80UrKsaFdKNez3u6KTc6rcTSsO5TPTGc8Ej9A1X9l6MoXZdlz6UQLLpQMUckEN9GQKB5Q5Gll1GBD01xHmxexv3qeRBcaemU/mxexv3qMiC549Mp/Ni9jfvU8iC409MJ/Nj9jfvUZEFxU6WznlGPUf3qMqC5bwHSCeSREOizG2ym/7VJxC4/N8/kildAosLWO/MXoSFcqYnOpFRWGIDMbXTQu/fvbb0VKyAJYTN5Gijc2u2u9h5pAHH00sqE2wdjOk06sQClvFeV/TRYaZvcUezXtzwcPeMbjvLrkdJflS7D0vR/vx7SHCrx9P2emvKyPRxLecj+aR/4x9z1dH3UQp/mMF5OD1q25hv2Gqmv+W78vM0zXshA4KaQqGXcHy+yNvV3capVWjC7T7hxnTjqn3Fv5Gd+tZlIa903G92Ynn3W499VvFQjlSem/wJddFZUn2nkyycNGwQXRQN2S2xb+13EUniKDUk5aN8+RLrKTTTe0PYPDTnDYklV6y2HtYi3YxGrv7jRTqUVTmk/Z0+OhTmpKaS2a/FFTDwTiRJHUEqHU6WCmxMRH1q1RoYvD0W7N2dvmUYiEZNdXsL6daeMZ9U+nSAF2TSnnLxNyLmx3tWn/ABXDrj4GfqZEyNJYXiF7b2n2v4fN8Kj/AIth+fh9w6mQ/O8tWFkaNiUkUSJfZhz4+G1j91652FrurGSmtU7Pgz3OExEqsZRmtYuz4Mk6TTtL1BbyhCGY/wBpiQdvzAfXUcFQVJ1Etmb4L9yrBQjSdRLZmsuxfuT4DDSLJhetB4xBLgDsB1IAsN/K5771ooOm5vJ+rXt9InKpTdOr1b3Sv22+xB07YF4v8EftsPsqGDjapV/6kjD0ZdYZ+tyDWTSIMuVdaa+rey6he4LEDTe/qrLTVel0rGtSg21JW0b3Wezlc4vSlFVIVc91Fp3exW7XoZHO4TYXZNxvta3tavoMsdjWtaX+2X1PKUcFg4v2at/+6P0LXwY5fCcS7tL24zHoUMgB1awbjieQ2768j/EmJrypqMoWTvfR8j0nR/8AlQnGnqmrPfZbdxc6Af0eNt+N879z91WVfyYd3kXwVpdxHkV/lDG8eJ8+39X3GqqnuRJx2su9NQfikl7+XB51v+Ij7z/G1GH/ADF3+RGv7j9bzjOaEa2AW3s91vtrro5g4D+aH/HH/lmjeG80OZvD1z9dbZIAm7c4UJNhxtcHl7qjJtRdlqSgouXtOyEiaIyOsOgoApG/C43BPE73qyPMrq6PR6E2cj+bDyR83J5JuP6VOdRl7w4O8TDUyR6gD1AEsEJdlUcWIUX7ybb0mwLGLwJjtexvcbeH8e+lGWYlKDjtJej3/Exflim9hEO5/IOucHSfSAeVTg1lKZXzaFefMoyjqLdpbAGwUHa3A+k8OB8Krs8176GjMnBLLrxLGLvDDEOyP6Qm3pQ2G23G/qqW8qsDMyVOs7S8VU8TzF6RJXN2nWmMF9iQLjs93Cu263SP6PgvqcKNDo2+k/i/oAcfEoN9V27vX6KwYqpjHF9YtN+iOrhoYZNZH2FXCrx9P2eiuPI6qLObi+ET/GP7MlXx91Eaf5rKGRw/Ppv5w/yN4GnlUnZ7C6vpSb9bS9necPCUWIqRxLMtybW24Cw39NDoUv0rwOcm3vNbgsXDIBodGuPo/X76l+Ho/pXgiGaXEuCBFVnZyFUFiT3KCdgBufCpLD020lFeCDO7PUGxdICcNjGhTyBCV1i99U6KbgWtsTWh4SKaVlrfdw1IRq3uDMJ0lmJ7cSEHkoZCPQSTVkcFBrZr2Ig6zRrssxSNEZjqVBsddrqRe6+PEe2qJ0ck8rRbGeaF1xL8Y1AMq3UgEG67g7g8e6k4pOzQXuQYbohIGAZowObeW3oUFbfXXkanStGKeVXfceyn0rTauk7+HjqT5p0cxEsp6p0CBVVQb3AVALmy99zUML0jGyi03LVu1u3yKaGPo04f5id7tvvfaaDG5U0jYcrp+aYX1X3F08m21+zVGBxkadS0tczXn9zHQxKpxqJ39pbu/wCpl8+ySV1VvmT2bb6r2aV3A2HmuB6Qa3Rx9KnXqRs/efDdpx4oto4ynCll13cN0Un8UV4Oj8qqJWMdlBJsWJ3uNrjjXS6K6Qp1OkKUEndv5PmZOl8dTl0ZWppO7i+HEzvSA7GvpFTYfNsItRnwYYFpcYSpUCMxu1yQSOs4LYHfbnavCfxRWjTo2e+6Xge76GrRpwqJ/wCpWQZ6An5vGf8Aax3Hk/eKx1fyYd3ka1bMuwiyM/8ASOM4fS5J/dVXU/LiTj7zL/TP/hZOHlweb+MR93CjD/mLv8iFf3H63nIonXVJdVY6juwLbXPAAj7/AB5V2Is5ji3sLeZ4YLg1ZVADTDhqtq6trjtbjltc8fUFdN6DcJRftK2m8jzyRDMzCzdmIXuLdmJFYWtudQt6qABaOQ9wbcvDjTE1c0mLP80Xcf0c3D/EU0pbRQ2GQNMkJQB6gDQ9D8HGzvJKCUiW4A4l2Nl9WxPsqMmkrslCLlKyIOksbLIu5MZF4/AWF19I+0URilsHOblo9xVyD/iIvyqb2EAzn+NK4iReIFtvzRsauhUtCxTKneVwEX47Dfj76pNCk0rBJsd8zCpNyDICD3Xj0+41FrgRtclx0yjjbyF5b8ORpO7RZSdjf4g9gej7K9xfQ8BFe2zIYsDrN/H2+0Vyekfypdh6TAe9HtG4ZePpHu9NeUZ6NE+ZkfFEv+GP7MlXx91EaX5jKvR9l+MR7ni37DVOPvIuxH5MvW8t55gXi0MN4wxHHtDUhB1cPfy5Va9DlxdwdlWLWHEo620NpDcgO1uSu1tuHgTSW0k1dHSM7h62HqkIXURc2uLAMbfUKsUsrTIJJp39aoy+EgbCpiopNJ1RwFiOFvjCWI599a6cryg3xfkUTXsyty8yzFgdWlRszEC/Hcm1/HjW2UlFNozLV6m6wvRv4vC0bSGTXa9l0gFeai57xx7q5Vat1sk7W0OhTp5IPtXzI06FSWGmUBbbCziw5C3Kj8TNfsQ6mPpheXJEuAqSMfngR8YkVQdQMRkOrUq6ARdQ1tQJBAJGTqKX6V4ItvLiV8JkcRKsOvjaRYwt8VMWV5I5hdkDlPKC2ILKbbAWoVGmtkV4ILsZDkeHGJwxjWcq3XOt8RimUtExKAkykHZb6bem9R6iltyrwRJSlxKmbdHYCEbTPdnjLN8ZmVSXj1aY1DkAl9tNl2e6na1CoUnq4rwQOcuJDBkUaQCQ9ej7nS+JkkUOQ46krrKtYANbj31swFGmsTCSir34Ix9ISbw003uMf0g516qoebwe0CZVdYMdKjyo8aYfQ0bulteIVW1aSAeySN+/avM9I04VGlOKfar+Z6jDNqGhq/gvYnDYg3NzOhJub+Q/E1xMUkoLt+R3F7/cT5B/8xxfH6Xf/deFZqn5cfXElH3mX+mhPxWTj5cHf+MR+FGG99d/kRre6zjkeG1SyA+cf2jwru0UntORUbWw02PwKx5YmhmN8Vr7QtbTBIbLudrKPbSrRUGrLd8yWHcqsmm9ifwVzLY2HSz730lfTcrf3g1GSsy2MG4OfC3xv9CmwJW/jb7fsPspEDS4LfBqD5kv1ypUXtAzWKUBiB9fuqQENAHqANb0ZiCRTBzpaULoG3BSdz7bWqupqmi2i8skyDpDNqVbCwjJVh3bJY+29TTvqVyVnZg/I5r4iIf2xQxEnShrYqX0jw+iKEAJElMB8R7QB4UmAUzGEtY3J7CbcOXdUNhOkr6HRJx82PQPdXt9x4OPvvtMjiv6QVyukPypdjPRYH3o9pJBz9Xf3eivJs9Ih2YDVhFAP9d9emTatC91EKP5rB2Cw7BrhrEK9rcb9W1rb0Jmyorx15eaNJgYiUIaS47Q1Wv5AU6tWsjgfrtsana62mS+WV8vDTtvusZ7OcpZX1t5DgSCw2s/I91uFSWwyztna5vzNTlWP63BOpJ1xKVuOJGhrG/fYW9VE37BPDJdck+K80S4nDacNMVfUOwqt2blRJHuWHO9xbwqtq0G7m6nJSxMYtW2true4HZVjSZh/Zl29AfhXajK9K3L5HAqRtN9vzOl9PUR8OBIdK3JJ25W08QeLWHDnXGq2a1O10fKcal4K7/e/wACxg8oUxodMguqmzGANwHlDqzY+FQ6vl5fQseLSdrr/f8A3GYyuGGWKOQ4bIl1or6WuGAZQbONGzC9iN65cuja6elefj9hU5YRr27p8kn80TS4CP6OH6Pn8piPZ83U10fWfvV5+JXVlQVuqT70l5Nj8Bh1SWNmw+QKFdWLRsesADAkp82O0OW/G1OPR04yT6+b5XKM64AvpLiIcOrSzYXLZVZmVTh2V8QWYMQ8wK8CA2og+URUn0bXnJunWa32bdrX2K3w5Eo1YRazRKuHx0SqjDB4BWeNHV8OLumtb2YmwV7HcC9r2vWjBYeph68azrSlld8rej7TPioRrUpU0rX0uUsxk63lb1qf9Vejl0u3/o+P2OTR6JVN+/fuBuExEWCk1T4dcVDLpUh7AqVN7qLkMSOF7cK4nSXW4tLq5uDXDf2nWoQjT0eof6P46LDZfiMUq6opMQNEYZesWwkXtgABRfh4Vlnhq1WnGmpJS3vW2i8zcq8Iyza2+5W6KZujzT4iVkiDqWJOygnq7C96z4mFSMFGEXKS3Lv+HEupyi3d6IM9IcWk2CeSM3RmisbDliUF+PhSoJqaUlZ/YKtnF2dzkMkrdaw5am4+k12YbTlS2G1hBTLo2lS6/GS2kPa6/FphxsSm4O1qWI4etvMng43qPW2ktf8AtYA6Qx9XJIG0syGIOwHZZirG9iTwB0+Om54mpVFZrmiyCfVTa2XXzsJj8vhGDWVZY9bOW6sOxcKbDSVItqHp4WPE1jjVq9dkcHlt71tG+Tvs+YlTXV5syvwvr4E2Aa2Dv3JKf/EStO8rMvI1yT3m9MBtABPo7l6TzokkkcaXu7SNoGkEXVTY9oi9qpxFScKbcIuT3JK/w4cSdOKlJJuyLmZSFH0o6SLsAV7S2AIuDtf/AJ1OlecFJpp8HtCr7Mst724FLEYpnEhe12Cg2FvJYb++pqKS0Iym5O7PdHh/OoPGRPfSYiz0ra2JlHMkersrw/j/AGEPcOw+VRnCNMZ4BJqGmMv85pUPqBTTxJ0ad+RrNKtUVZQUJZd8raX0trftuWxppwcm1fhcEFiSLctuV9hzrUUhhsI0jIBZRoW7HkLHcd9RHHRXNm+Ykrp0+F7j22rs/wCMu1snx+xwl0Ks2bP8PuCMTg7nVex5Da1+69/rrLX6QdaLjltdcTo0MIqTTvexWwr3vtY7AjbYjiDvXGlGzsdWMk1cmxUevCgBkW053dgo2D7XPPer4r2UQjNQqNiYfD2IIlw3rmTe4Isd/GizNLxNOSs7lo44QIX6yAgEXWGa7m9hsuvc8PUKGptWjt7yuVSi9Xd9y+hLhc3aVOzJhUiIsEllVJBpNtxq23Fx4Wpx6xRtK1yv/wDnlJt5tewIYOF1VlBwsaHyrLIVNwRxVTtYnurV+ExLXu+RBYvARd05XKckQ+eXr8KOsRAtiUTUkiNdzIo+iGqEsJWhFuUS1Y+hOccspaX8txUweWhTf41g731X+Mx8e+o9dWSsmTtgXrKMvXeaQ9KjjnOG6yIMqnW+IaBYHKOgPVNpsbnde8CsSpYhScqkk4vYrbO25fRxGEjJpRa4NN38+FwinXgAfG8u2/vofuqdplyr4K2yXx/uMHl+LkEUYDcFS2y7C3Ls71czjFg46XzvqXu/I+qgDwx8nfz81fDiNG1AA/pFOzRWbhe/DwbnpF+NX4fbLs+hCpu7RmGuVXh5Kct/JHhVJMmBHhy7uXqpCB+dL2F2+kO7ubwpoYbwJ/6EnG3/ABEX/reHhU6X5i7/ACCXuPu8wXh/+El/Jj/ai8Kqof8AyF3+TLqn5PgbHLyPkaPvtH/+UPCsVT/5L7fkXw/JOYSygTMf7TcPSa6UHbUwSVzqXQbDxYvBMJVLqkx2HZNzGAW7PGyyNx+6sfSOInCEZU1fjo+b3PsL8BT/AM5rNl0eunZvLebdDsGzyKVmGt7swkuAQuz7oeJdtr8u61c1dL1pxvlWm7Xi+Z06fR8XSdp7bO2m1X5nOs9wCxyLDvpV5F43Y9iM34c9j6/Cu7Go54aFTe182cqdFQrOF+HkW9AXCkDgI5freM71CLbWpGSSdkZGpkT1AFnL/L37quoe/wCJCp7o5J9NuBO/lXI4+FRkxpHml1E7KLj6IsKS1Bk/R82xUH+LH+0KgSNHnGTpNPKxLAixNiAOCDbbxPfwrHUxEoO1jVToKajrtBE+WKJUhBbS0irc8bMwFxt3EGtkazeE6zhf4Iz1aXV1st9yH/JiR3I1Fl3ANiDYHlbfcW9dZY1pStptL50FGN7hbGSbqLW7KnYW7+6r7GaL0ILfxv38r/xtQMXw9P8AH1fVSAZl+2v8s9/f6KpqbS+lsIcya+E/+4Puer4e6imfvMBLUiIjHb2U47RMdE1h66ctoI16dDZ3XrUVyGPZBYbnjZAV3rp1qUFJrO/oY6c5te6jNYuAo2kixHf48Dw3B2sed6oqU1COmpdFtvUiDHw9lYS8XAYgpJceIPDgTyqcvdQltDIxbecnsX76qJB/AdGyI49TlWCrcaG2Nt1ve1VOrqXKkWP5M/3n+T/el13IfU8zx6Mf3nhuh++jruQupKGedGn6v5sh2vbSBp2s292Nu4W8avo14pvNpp9CupReluIMEZjCo3lKqgg6bAhd970r31E1YUaTvtxHmX9QvQIoZ3bq14X1d6nk3G1NAGcrgL5d1SsAXk1spst9JcC7bm1mvShUUKl3wZNwzQ0K+KysRYY9ty5ChhdSmxHkgC9uyOPdUsM062zj5BWTVPaFMklZsFHGzdgg7XtwkJFiBcWIvxrNViusb3l9N/5aTCeX5i8AIikCA/knh4sL0s0mGWPAnxHSeYqVbEW4brJ1bXB5MpBFJ3YZYguTOGA2xM9hwCSk+wBT/Bp2lz8X9SGWmZXOp3mkW/WlizNdyS5uiDc8SbR+y1b2rUY+t5l2zaREY59Om0mkgi2k8Dx5eFUXRZlZV+TH/Bv+ifuozLiGV8D3yXJ+Df8ARP3UZlxDK+A9MA6bsjAW4kWq/DNdZ4+RXVi1Ejjy92UMqswN+CttZiLXtY8OXfVU5LMTjF22DvkuX8G/6JpKaT2jcHwLMeDkTS0ccokB1Fzw2N1Cpp8AdyeHAUOaYlBkrPi76vnb+C/WAFtwpZlx+I8j4FbGdadOvXr1C2ob8Rawt31qTvQ72U2tOw7qsR/e+sEj2WtWbMuJbkfAuwyyk/O32tYmNQb+pN/RSuFrFheHD6h+5/FqAGMt+XqsP3aABrSMrNp2Go8gefopOKe0kpNbCOR2aPQTtq1+vf1c6kiL1K/xU99FwsI+GNu/1U09RNHlwrFeHfTk1cEjrM0IlVJY44X2HbOIxCstvogK11Nhba4BtsOfbc8t4NvstH0zDFXeZL4swnTHErJOAmk6SV1KzOp7Z02Zt7WsbctRHG9YaitHU0raCPibXrBcusQwwHURbv8ARx76m2sqIpalsYd+/wCv/aoXJWOq9bWI2ChvTSYbRbeJoHYU+k0rACcVkUTuzEyXJvxFvdVqqSSsVuCbID0Yj8+T2r+7T61h1KI5uisLgBmkIBvxHIejxo62QdTEmi6PxqAA81gLAdawAA5ACk5tjyolbo9CRZgzflSOftojWnB3XkN0oyVmeh6PQoAAgsO+5+smk6km7jVNIeuVxD6I9VLOwyrgTJgFtsLfVScmNREGCHj7aWYllKs2QR9YJSO0OBBPdbgduFW9fJwUNyKupipZt5L8np3t+lbh6KhmZKyHLlq+PrJNLOSURfiA8KWYdmRTZZG4KsLg8bbcPGrIVZweaJXOEZrKxkGSxoulNQUctbc9z76i6jbuxqCSsiT5MUd/rZvvpZyWQf8AEVFqLsDwwa+NF2LaVMTkEcjK5vqUgg3PEHarFXkoZNxB0U5Zt5L8ljmxPrI91Qzk8vEhxOUKwA1MLG/neH0rinGbRCcU9CIdHV89v8vL1VLrnwI9QhD0cXm59i8vVR1zDqBkXRzSTbETKCb2XSBc78LUOpfchqGXeSjI7/8AWMQfzgOPoFRz8kGXmyb5GTvc+mST96lnZLKhPkmLmCfSWPO3M088gyxPTYCFELaFNgT5I5Vbh06tWMG9rKq1oU5SS2IrmbDmJrpJfbn9t9q9bUTzI87Sj7LdzI42VFYMoN1IIvuNjfccxWLExg1axsoufE6BhUVlVgii4DeSOa3+2vMybTtc7as1cbLEp4oh4fRFCkwsiuIE/Bp+iPup5nxFaJ//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65" y="4279758"/>
            <a:ext cx="378142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6" y="1690688"/>
            <a:ext cx="398145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128" y="2508108"/>
            <a:ext cx="29718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831975" y="5072063"/>
            <a:ext cx="3247529" cy="158417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chemeClr val="bg1"/>
                </a:solidFill>
                <a:latin typeface="Arial Black" panose="020B0A04020102020204" pitchFamily="34" charset="0"/>
              </a:rPr>
              <a:t>Sports Direct example of mass market retailer – caters to everyone</a:t>
            </a:r>
          </a:p>
        </p:txBody>
      </p:sp>
      <p:sp>
        <p:nvSpPr>
          <p:cNvPr id="6" name="Rounded Rectangle 5"/>
          <p:cNvSpPr/>
          <p:nvPr/>
        </p:nvSpPr>
        <p:spPr>
          <a:xfrm>
            <a:off x="7248128" y="1268760"/>
            <a:ext cx="2971800" cy="12393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chemeClr val="bg1"/>
                </a:solidFill>
                <a:latin typeface="Arial Black" panose="020B0A04020102020204" pitchFamily="34" charset="0"/>
              </a:rPr>
              <a:t>Fishing tackle shop – niche marketing caters to those who want to fish only</a:t>
            </a:r>
          </a:p>
        </p:txBody>
      </p:sp>
    </p:spTree>
    <p:extLst>
      <p:ext uri="{BB962C8B-B14F-4D97-AF65-F5344CB8AC3E}">
        <p14:creationId xmlns:p14="http://schemas.microsoft.com/office/powerpoint/2010/main" val="147432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93" y="68651"/>
            <a:ext cx="9088235" cy="6789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633857" y="1937657"/>
            <a:ext cx="2133600" cy="23083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latin typeface="Arial Black" panose="020B0A04020102020204" pitchFamily="34" charset="0"/>
              </a:rPr>
              <a:t>The illusion of choice – 10 big companies manufacture most of the mass market brands</a:t>
            </a:r>
          </a:p>
          <a:p>
            <a:endParaRPr lang="en-GB" dirty="0"/>
          </a:p>
        </p:txBody>
      </p:sp>
    </p:spTree>
    <p:extLst>
      <p:ext uri="{BB962C8B-B14F-4D97-AF65-F5344CB8AC3E}">
        <p14:creationId xmlns:p14="http://schemas.microsoft.com/office/powerpoint/2010/main" val="12673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Mass or niche?</a:t>
            </a:r>
          </a:p>
        </p:txBody>
      </p:sp>
      <p:pic>
        <p:nvPicPr>
          <p:cNvPr id="4" name="Picture 3"/>
          <p:cNvPicPr>
            <a:picLocks noChangeAspect="1"/>
          </p:cNvPicPr>
          <p:nvPr/>
        </p:nvPicPr>
        <p:blipFill>
          <a:blip r:embed="rId3"/>
          <a:stretch>
            <a:fillRect/>
          </a:stretch>
        </p:blipFill>
        <p:spPr>
          <a:xfrm>
            <a:off x="838200" y="1904999"/>
            <a:ext cx="5303635" cy="3516766"/>
          </a:xfrm>
          <a:prstGeom prst="rect">
            <a:avLst/>
          </a:prstGeom>
        </p:spPr>
      </p:pic>
      <p:pic>
        <p:nvPicPr>
          <p:cNvPr id="5" name="Picture 4"/>
          <p:cNvPicPr>
            <a:picLocks noChangeAspect="1"/>
          </p:cNvPicPr>
          <p:nvPr/>
        </p:nvPicPr>
        <p:blipFill>
          <a:blip r:embed="rId4"/>
          <a:stretch>
            <a:fillRect/>
          </a:stretch>
        </p:blipFill>
        <p:spPr>
          <a:xfrm>
            <a:off x="6999515" y="1904999"/>
            <a:ext cx="4299857" cy="4299857"/>
          </a:xfrm>
          <a:prstGeom prst="rect">
            <a:avLst/>
          </a:prstGeom>
        </p:spPr>
      </p:pic>
    </p:spTree>
    <p:extLst>
      <p:ext uri="{BB962C8B-B14F-4D97-AF65-F5344CB8AC3E}">
        <p14:creationId xmlns:p14="http://schemas.microsoft.com/office/powerpoint/2010/main" val="29320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a:t>Worksheet</a:t>
            </a:r>
          </a:p>
        </p:txBody>
      </p:sp>
      <p:pic>
        <p:nvPicPr>
          <p:cNvPr id="5" name="Content Placeholder 4"/>
          <p:cNvPicPr>
            <a:picLocks noGrp="1" noChangeAspect="1"/>
          </p:cNvPicPr>
          <p:nvPr>
            <p:ph idx="1"/>
          </p:nvPr>
        </p:nvPicPr>
        <p:blipFill>
          <a:blip r:embed="rId2"/>
          <a:stretch>
            <a:fillRect/>
          </a:stretch>
        </p:blipFill>
        <p:spPr>
          <a:xfrm>
            <a:off x="838200" y="2180188"/>
            <a:ext cx="10515600" cy="3642211"/>
          </a:xfrm>
          <a:prstGeom prst="rect">
            <a:avLst/>
          </a:prstGeom>
        </p:spPr>
      </p:pic>
    </p:spTree>
    <p:extLst>
      <p:ext uri="{BB962C8B-B14F-4D97-AF65-F5344CB8AC3E}">
        <p14:creationId xmlns:p14="http://schemas.microsoft.com/office/powerpoint/2010/main" val="150902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Mass or Niche?</a:t>
            </a:r>
          </a:p>
        </p:txBody>
      </p:sp>
      <p:pic>
        <p:nvPicPr>
          <p:cNvPr id="5" name="Picture 4"/>
          <p:cNvPicPr>
            <a:picLocks noChangeAspect="1"/>
          </p:cNvPicPr>
          <p:nvPr/>
        </p:nvPicPr>
        <p:blipFill>
          <a:blip r:embed="rId3"/>
          <a:stretch>
            <a:fillRect/>
          </a:stretch>
        </p:blipFill>
        <p:spPr>
          <a:xfrm>
            <a:off x="6194208" y="1930559"/>
            <a:ext cx="5170477" cy="3446984"/>
          </a:xfrm>
          <a:prstGeom prst="rect">
            <a:avLst/>
          </a:prstGeom>
        </p:spPr>
      </p:pic>
      <p:pic>
        <p:nvPicPr>
          <p:cNvPr id="6" name="Picture 5"/>
          <p:cNvPicPr>
            <a:picLocks noChangeAspect="1"/>
          </p:cNvPicPr>
          <p:nvPr/>
        </p:nvPicPr>
        <p:blipFill>
          <a:blip r:embed="rId4"/>
          <a:stretch>
            <a:fillRect/>
          </a:stretch>
        </p:blipFill>
        <p:spPr>
          <a:xfrm>
            <a:off x="838200" y="1930559"/>
            <a:ext cx="4286250" cy="4286250"/>
          </a:xfrm>
          <a:prstGeom prst="rect">
            <a:avLst/>
          </a:prstGeom>
        </p:spPr>
      </p:pic>
    </p:spTree>
    <p:extLst>
      <p:ext uri="{BB962C8B-B14F-4D97-AF65-F5344CB8AC3E}">
        <p14:creationId xmlns:p14="http://schemas.microsoft.com/office/powerpoint/2010/main" val="2059213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Mass or niche?</a:t>
            </a:r>
          </a:p>
        </p:txBody>
      </p:sp>
      <p:pic>
        <p:nvPicPr>
          <p:cNvPr id="4" name="Content Placeholder 3"/>
          <p:cNvPicPr>
            <a:picLocks noGrp="1" noChangeAspect="1"/>
          </p:cNvPicPr>
          <p:nvPr>
            <p:ph idx="1"/>
          </p:nvPr>
        </p:nvPicPr>
        <p:blipFill>
          <a:blip r:embed="rId3"/>
          <a:stretch>
            <a:fillRect/>
          </a:stretch>
        </p:blipFill>
        <p:spPr>
          <a:xfrm>
            <a:off x="838200" y="1914638"/>
            <a:ext cx="5292952" cy="2875076"/>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14638"/>
            <a:ext cx="457200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732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Market size</a:t>
            </a:r>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GB" dirty="0"/>
              <a:t>The size of the market is the TOTAL of all the sales of all the producers in that market</a:t>
            </a:r>
          </a:p>
          <a:p>
            <a:endParaRPr lang="en-GB" dirty="0"/>
          </a:p>
          <a:p>
            <a:r>
              <a:rPr lang="en-GB" dirty="0"/>
              <a:t>This can be measured two ways:</a:t>
            </a:r>
          </a:p>
          <a:p>
            <a:pPr marL="971550" lvl="1" indent="-514350">
              <a:buFont typeface="+mj-lt"/>
              <a:buAutoNum type="arabicPeriod"/>
            </a:pPr>
            <a:r>
              <a:rPr lang="en-GB" dirty="0">
                <a:latin typeface="Arial Black" panose="020B0A04020102020204" pitchFamily="34" charset="0"/>
              </a:rPr>
              <a:t>Volume of sales</a:t>
            </a:r>
            <a:r>
              <a:rPr lang="en-GB" dirty="0"/>
              <a:t>, or quantity of products sold e.g. </a:t>
            </a:r>
            <a:r>
              <a:rPr lang="en-GB" b="1" dirty="0">
                <a:solidFill>
                  <a:srgbClr val="FF0000"/>
                </a:solidFill>
              </a:rPr>
              <a:t>91 million burgers sold every year**</a:t>
            </a:r>
          </a:p>
          <a:p>
            <a:pPr marL="457200" lvl="1" indent="0">
              <a:buNone/>
            </a:pPr>
            <a:endParaRPr lang="en-GB" dirty="0"/>
          </a:p>
          <a:p>
            <a:pPr marL="457200" lvl="1" indent="0">
              <a:buNone/>
            </a:pPr>
            <a:r>
              <a:rPr lang="en-GB" dirty="0">
                <a:latin typeface="Arial Black" panose="020B0A04020102020204" pitchFamily="34" charset="0"/>
              </a:rPr>
              <a:t>2. Value</a:t>
            </a:r>
            <a:r>
              <a:rPr lang="en-GB" dirty="0"/>
              <a:t>, total amount spent by customers e.g. The UK burger bar market is estimated to be worth </a:t>
            </a:r>
            <a:r>
              <a:rPr lang="en-GB" b="1" dirty="0">
                <a:solidFill>
                  <a:srgbClr val="FF0000"/>
                </a:solidFill>
              </a:rPr>
              <a:t>£3.28billion </a:t>
            </a:r>
            <a:r>
              <a:rPr lang="en-GB" dirty="0"/>
              <a:t>in 2016*</a:t>
            </a:r>
          </a:p>
        </p:txBody>
      </p:sp>
    </p:spTree>
    <p:extLst>
      <p:ext uri="{BB962C8B-B14F-4D97-AF65-F5344CB8AC3E}">
        <p14:creationId xmlns:p14="http://schemas.microsoft.com/office/powerpoint/2010/main" val="1747080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What does a business do with the information about market size?</a:t>
            </a:r>
          </a:p>
        </p:txBody>
      </p:sp>
      <p:pic>
        <p:nvPicPr>
          <p:cNvPr id="4" name="Content Placeholder 3"/>
          <p:cNvPicPr>
            <a:picLocks noGrp="1" noChangeAspect="1"/>
          </p:cNvPicPr>
          <p:nvPr>
            <p:ph idx="1"/>
          </p:nvPr>
        </p:nvPicPr>
        <p:blipFill>
          <a:blip r:embed="rId2"/>
          <a:stretch>
            <a:fillRect/>
          </a:stretch>
        </p:blipFill>
        <p:spPr>
          <a:xfrm>
            <a:off x="838200" y="1843668"/>
            <a:ext cx="6642462" cy="4326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17714" y="6211669"/>
            <a:ext cx="8921801" cy="646331"/>
          </a:xfrm>
          <a:prstGeom prst="rect">
            <a:avLst/>
          </a:prstGeom>
          <a:noFill/>
        </p:spPr>
        <p:txBody>
          <a:bodyPr wrap="none" rtlCol="0">
            <a:spAutoFit/>
          </a:bodyPr>
          <a:lstStyle/>
          <a:p>
            <a:r>
              <a:rPr lang="en-GB" b="1" dirty="0"/>
              <a:t>Market value of soft drinks in the United Kingdom (UK) from 2012 to 2017 (in million euros)</a:t>
            </a:r>
            <a:endParaRPr lang="en-GB" dirty="0"/>
          </a:p>
          <a:p>
            <a:endParaRPr lang="en-GB" dirty="0"/>
          </a:p>
        </p:txBody>
      </p:sp>
      <p:pic>
        <p:nvPicPr>
          <p:cNvPr id="6" name="Picture 5"/>
          <p:cNvPicPr>
            <a:picLocks noChangeAspect="1"/>
          </p:cNvPicPr>
          <p:nvPr/>
        </p:nvPicPr>
        <p:blipFill rotWithShape="1">
          <a:blip r:embed="rId3"/>
          <a:srcRect l="32005" t="3118" r="32044" b="-3118"/>
          <a:stretch/>
        </p:blipFill>
        <p:spPr>
          <a:xfrm>
            <a:off x="10036631" y="3129706"/>
            <a:ext cx="1378024" cy="2695129"/>
          </a:xfrm>
          <a:prstGeom prst="rect">
            <a:avLst/>
          </a:prstGeom>
        </p:spPr>
      </p:pic>
      <p:sp>
        <p:nvSpPr>
          <p:cNvPr id="7" name="Rectangle 6"/>
          <p:cNvSpPr/>
          <p:nvPr/>
        </p:nvSpPr>
        <p:spPr>
          <a:xfrm rot="19510762">
            <a:off x="6811910" y="1837045"/>
            <a:ext cx="5476152" cy="2585323"/>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Coca Cola has 24% of UK soft drinks market</a:t>
            </a:r>
          </a:p>
        </p:txBody>
      </p:sp>
    </p:spTree>
    <p:extLst>
      <p:ext uri="{BB962C8B-B14F-4D97-AF65-F5344CB8AC3E}">
        <p14:creationId xmlns:p14="http://schemas.microsoft.com/office/powerpoint/2010/main" val="439125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What does a business do with the information about market size?</a:t>
            </a:r>
          </a:p>
        </p:txBody>
      </p:sp>
      <p:sp>
        <p:nvSpPr>
          <p:cNvPr id="3" name="Content Placeholder 2"/>
          <p:cNvSpPr>
            <a:spLocks noGrp="1"/>
          </p:cNvSpPr>
          <p:nvPr>
            <p:ph idx="1"/>
          </p:nvPr>
        </p:nvSpPr>
        <p:spPr>
          <a:xfrm>
            <a:off x="838200" y="1765187"/>
            <a:ext cx="6128657" cy="4525963"/>
          </a:xfrm>
        </p:spPr>
        <p:style>
          <a:lnRef idx="2">
            <a:schemeClr val="accent3"/>
          </a:lnRef>
          <a:fillRef idx="1">
            <a:schemeClr val="lt1"/>
          </a:fillRef>
          <a:effectRef idx="0">
            <a:schemeClr val="accent3"/>
          </a:effectRef>
          <a:fontRef idx="minor">
            <a:schemeClr val="dk1"/>
          </a:fontRef>
        </p:style>
        <p:txBody>
          <a:bodyPr>
            <a:normAutofit lnSpcReduction="10000"/>
          </a:bodyPr>
          <a:lstStyle/>
          <a:p>
            <a:r>
              <a:rPr lang="en-GB" dirty="0"/>
              <a:t>Coca Cola can look at the data and decide if the market is expanding or contracting (look at the chart on the last slide – what do you think is happening?)</a:t>
            </a:r>
          </a:p>
          <a:p>
            <a:endParaRPr lang="en-GB" dirty="0"/>
          </a:p>
          <a:p>
            <a:r>
              <a:rPr lang="en-GB" dirty="0"/>
              <a:t>Coca cola can calculate their </a:t>
            </a:r>
            <a:r>
              <a:rPr lang="en-GB" b="1" dirty="0">
                <a:latin typeface="Arial Black" panose="020B0A04020102020204" pitchFamily="34" charset="0"/>
              </a:rPr>
              <a:t>market share</a:t>
            </a:r>
            <a:r>
              <a:rPr lang="en-GB" dirty="0"/>
              <a:t> in relation to competitors</a:t>
            </a:r>
          </a:p>
          <a:p>
            <a:endParaRPr lang="en-GB" dirty="0"/>
          </a:p>
          <a:p>
            <a:r>
              <a:rPr lang="en-GB" dirty="0"/>
              <a:t>Coca cola can look at other markets and see if they are worth entering</a:t>
            </a:r>
          </a:p>
        </p:txBody>
      </p:sp>
      <p:pic>
        <p:nvPicPr>
          <p:cNvPr id="6" name="Picture 5"/>
          <p:cNvPicPr>
            <a:picLocks noChangeAspect="1"/>
          </p:cNvPicPr>
          <p:nvPr/>
        </p:nvPicPr>
        <p:blipFill rotWithShape="1">
          <a:blip r:embed="rId2"/>
          <a:srcRect l="32005" t="3118" r="32044" b="-3118"/>
          <a:stretch/>
        </p:blipFill>
        <p:spPr>
          <a:xfrm>
            <a:off x="10036631" y="3129706"/>
            <a:ext cx="1378024" cy="2695129"/>
          </a:xfrm>
          <a:prstGeom prst="rect">
            <a:avLst/>
          </a:prstGeom>
        </p:spPr>
      </p:pic>
      <p:sp>
        <p:nvSpPr>
          <p:cNvPr id="7" name="Rectangle 6"/>
          <p:cNvSpPr/>
          <p:nvPr/>
        </p:nvSpPr>
        <p:spPr>
          <a:xfrm rot="19510762">
            <a:off x="6811910" y="1837045"/>
            <a:ext cx="5476152" cy="2585323"/>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Coca Cola has 24% of UK soft drinks market</a:t>
            </a:r>
          </a:p>
        </p:txBody>
      </p:sp>
    </p:spTree>
    <p:extLst>
      <p:ext uri="{BB962C8B-B14F-4D97-AF65-F5344CB8AC3E}">
        <p14:creationId xmlns:p14="http://schemas.microsoft.com/office/powerpoint/2010/main" val="1270350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Market share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a:t>This means the proportion (%) of a market that is taken by a business, product or brand.  It is calculated using the following formula:</a:t>
                </a:r>
              </a:p>
              <a:p>
                <a:endParaRPr lang="en-GB" dirty="0"/>
              </a:p>
              <a:p>
                <a:pPr marL="0" indent="0">
                  <a:buNone/>
                </a:pPr>
                <a:endParaRPr lang="en-GB" dirty="0"/>
              </a:p>
              <a:p>
                <a:pPr marL="0" indent="0">
                  <a:buNone/>
                </a:pPr>
                <a14:m>
                  <m:oMath xmlns:m="http://schemas.openxmlformats.org/officeDocument/2006/math">
                    <m:f>
                      <m:fPr>
                        <m:ctrlPr>
                          <a:rPr lang="en-GB" i="1">
                            <a:latin typeface="Cambria Math" panose="02040503050406030204" pitchFamily="18" charset="0"/>
                          </a:rPr>
                        </m:ctrlPr>
                      </m:fPr>
                      <m:num>
                        <m:r>
                          <a:rPr lang="en-GB" i="1">
                            <a:latin typeface="Cambria Math"/>
                          </a:rPr>
                          <m:t>𝑆𝑎𝑙𝑒𝑠</m:t>
                        </m:r>
                        <m:r>
                          <a:rPr lang="en-GB" i="1">
                            <a:latin typeface="Cambria Math"/>
                          </a:rPr>
                          <m:t> </m:t>
                        </m:r>
                        <m:r>
                          <a:rPr lang="en-GB" i="1">
                            <a:latin typeface="Cambria Math"/>
                          </a:rPr>
                          <m:t>𝑜𝑓</m:t>
                        </m:r>
                        <m:r>
                          <a:rPr lang="en-GB" i="1">
                            <a:latin typeface="Cambria Math"/>
                          </a:rPr>
                          <m:t> </m:t>
                        </m:r>
                        <m:r>
                          <a:rPr lang="en-GB" i="1">
                            <a:latin typeface="Cambria Math"/>
                          </a:rPr>
                          <m:t>𝑥</m:t>
                        </m:r>
                      </m:num>
                      <m:den>
                        <m:r>
                          <m:rPr>
                            <m:nor/>
                          </m:rPr>
                          <a:rPr lang="en-GB" dirty="0"/>
                          <m:t>Total</m:t>
                        </m:r>
                        <m:r>
                          <m:rPr>
                            <m:nor/>
                          </m:rPr>
                          <a:rPr lang="en-GB" dirty="0"/>
                          <m:t> </m:t>
                        </m:r>
                        <m:r>
                          <m:rPr>
                            <m:nor/>
                          </m:rPr>
                          <a:rPr lang="en-GB" dirty="0"/>
                          <m:t>sales</m:t>
                        </m:r>
                        <m:r>
                          <m:rPr>
                            <m:nor/>
                          </m:rPr>
                          <a:rPr lang="en-GB" dirty="0"/>
                          <m:t> </m:t>
                        </m:r>
                        <m:r>
                          <m:rPr>
                            <m:nor/>
                          </m:rPr>
                          <a:rPr lang="en-GB" dirty="0"/>
                          <m:t>in</m:t>
                        </m:r>
                        <m:r>
                          <m:rPr>
                            <m:nor/>
                          </m:rPr>
                          <a:rPr lang="en-GB" dirty="0"/>
                          <m:t> </m:t>
                        </m:r>
                        <m:r>
                          <m:rPr>
                            <m:nor/>
                          </m:rPr>
                          <a:rPr lang="en-GB" dirty="0"/>
                          <m:t>whole</m:t>
                        </m:r>
                        <m:r>
                          <m:rPr>
                            <m:nor/>
                          </m:rPr>
                          <a:rPr lang="en-GB" dirty="0"/>
                          <m:t> </m:t>
                        </m:r>
                        <m:r>
                          <m:rPr>
                            <m:nor/>
                          </m:rPr>
                          <a:rPr lang="en-GB" dirty="0"/>
                          <m:t>market</m:t>
                        </m:r>
                        <m:r>
                          <m:rPr>
                            <m:nor/>
                          </m:rPr>
                          <a:rPr lang="en-GB" dirty="0"/>
                          <m:t> </m:t>
                        </m:r>
                      </m:den>
                    </m:f>
                  </m:oMath>
                </a14:m>
                <a:r>
                  <a:rPr lang="en-GB" dirty="0"/>
                  <a:t> x 100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r="-1449"/>
                </a:stretch>
              </a:blipFill>
            </p:spPr>
            <p:txBody>
              <a:bodyPr/>
              <a:lstStyle/>
              <a:p>
                <a:r>
                  <a:rPr lang="en-GB">
                    <a:noFill/>
                  </a:rPr>
                  <a:t> </a:t>
                </a:r>
              </a:p>
            </p:txBody>
          </p:sp>
        </mc:Fallback>
      </mc:AlternateContent>
      <p:pic>
        <p:nvPicPr>
          <p:cNvPr id="4" name="Picture 3"/>
          <p:cNvPicPr>
            <a:picLocks noChangeAspect="1"/>
          </p:cNvPicPr>
          <p:nvPr/>
        </p:nvPicPr>
        <p:blipFill rotWithShape="1">
          <a:blip r:embed="rId3"/>
          <a:srcRect l="32005" t="3118" r="32044" b="-3118"/>
          <a:stretch/>
        </p:blipFill>
        <p:spPr>
          <a:xfrm>
            <a:off x="10036630" y="3668486"/>
            <a:ext cx="1597703" cy="2156349"/>
          </a:xfrm>
          <a:prstGeom prst="rect">
            <a:avLst/>
          </a:prstGeom>
        </p:spPr>
      </p:pic>
      <p:sp>
        <p:nvSpPr>
          <p:cNvPr id="5" name="Rectangle 4"/>
          <p:cNvSpPr/>
          <p:nvPr/>
        </p:nvSpPr>
        <p:spPr>
          <a:xfrm rot="19510762">
            <a:off x="7299692" y="2658295"/>
            <a:ext cx="2846176" cy="3170099"/>
          </a:xfrm>
          <a:prstGeom prst="rect">
            <a:avLst/>
          </a:prstGeom>
          <a:noFill/>
        </p:spPr>
        <p:txBody>
          <a:bodyPr wrap="squar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Coca Cola has 24% of UK soft drinks market</a:t>
            </a:r>
          </a:p>
        </p:txBody>
      </p:sp>
    </p:spTree>
    <p:extLst>
      <p:ext uri="{BB962C8B-B14F-4D97-AF65-F5344CB8AC3E}">
        <p14:creationId xmlns:p14="http://schemas.microsoft.com/office/powerpoint/2010/main" val="2162853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Problems of having a small market share</a:t>
            </a:r>
          </a:p>
        </p:txBody>
      </p:sp>
      <p:sp>
        <p:nvSpPr>
          <p:cNvPr id="4" name="Content Placeholder 3"/>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lstStyle/>
          <a:p>
            <a:r>
              <a:rPr lang="en-GB" dirty="0"/>
              <a:t>In this example Kettle Chips have a small market share</a:t>
            </a:r>
          </a:p>
          <a:p>
            <a:endParaRPr lang="en-GB" dirty="0"/>
          </a:p>
          <a:p>
            <a:r>
              <a:rPr lang="en-GB" dirty="0"/>
              <a:t>This could be a problem for Kettle:</a:t>
            </a:r>
          </a:p>
          <a:p>
            <a:pPr lvl="1"/>
            <a:r>
              <a:rPr lang="en-GB" dirty="0"/>
              <a:t>No EOS</a:t>
            </a:r>
          </a:p>
          <a:p>
            <a:pPr lvl="1"/>
            <a:r>
              <a:rPr lang="en-GB" dirty="0"/>
              <a:t>Vulnerable to failure</a:t>
            </a:r>
          </a:p>
          <a:p>
            <a:pPr lvl="1"/>
            <a:r>
              <a:rPr lang="en-GB" dirty="0"/>
              <a:t>Less brand recognition / loyalty</a:t>
            </a:r>
          </a:p>
          <a:p>
            <a:pPr lvl="1"/>
            <a:endParaRPr lang="en-GB" dirty="0"/>
          </a:p>
        </p:txBody>
      </p:sp>
      <p:pic>
        <p:nvPicPr>
          <p:cNvPr id="6" name="Content Placeholder 5"/>
          <p:cNvPicPr>
            <a:picLocks noGrp="1" noChangeAspect="1"/>
          </p:cNvPicPr>
          <p:nvPr>
            <p:ph sz="half" idx="2"/>
          </p:nvPr>
        </p:nvPicPr>
        <p:blipFill>
          <a:blip r:embed="rId3"/>
          <a:stretch>
            <a:fillRect/>
          </a:stretch>
        </p:blipFill>
        <p:spPr>
          <a:xfrm>
            <a:off x="6197600" y="2179694"/>
            <a:ext cx="5384800" cy="3323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1548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Dynamic markets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343298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759" y="53975"/>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latin typeface="+mj-lt"/>
              </a:rPr>
              <a:t>Definition of dynamic market</a:t>
            </a:r>
          </a:p>
        </p:txBody>
      </p:sp>
      <p:sp>
        <p:nvSpPr>
          <p:cNvPr id="3" name="Content Placeholder 2"/>
          <p:cNvSpPr>
            <a:spLocks noGrp="1"/>
          </p:cNvSpPr>
          <p:nvPr>
            <p:ph idx="4294967295"/>
          </p:nvPr>
        </p:nvSpPr>
        <p:spPr>
          <a:xfrm>
            <a:off x="240632" y="1455738"/>
            <a:ext cx="11951368" cy="1003300"/>
          </a:xfrm>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GB" dirty="0"/>
              <a:t>Dynamic market – one that is subject to rapid or continuous changes e.g. shoes</a:t>
            </a:r>
          </a:p>
          <a:p>
            <a:endParaRPr lang="en-GB" dirty="0"/>
          </a:p>
        </p:txBody>
      </p:sp>
      <p:pic>
        <p:nvPicPr>
          <p:cNvPr id="4" name="Picture 3"/>
          <p:cNvPicPr>
            <a:picLocks noChangeAspect="1"/>
          </p:cNvPicPr>
          <p:nvPr/>
        </p:nvPicPr>
        <p:blipFill>
          <a:blip r:embed="rId2"/>
          <a:stretch>
            <a:fillRect/>
          </a:stretch>
        </p:blipFill>
        <p:spPr>
          <a:xfrm>
            <a:off x="1573422" y="2533650"/>
            <a:ext cx="9058275" cy="4324350"/>
          </a:xfrm>
          <a:prstGeom prst="rect">
            <a:avLst/>
          </a:prstGeom>
        </p:spPr>
      </p:pic>
    </p:spTree>
    <p:extLst>
      <p:ext uri="{BB962C8B-B14F-4D97-AF65-F5344CB8AC3E}">
        <p14:creationId xmlns:p14="http://schemas.microsoft.com/office/powerpoint/2010/main" val="2140779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88" y="-52739"/>
            <a:ext cx="8229600" cy="1143000"/>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sz="3200" dirty="0"/>
              <a:t>Dynamic markets – how markets change</a:t>
            </a:r>
            <a:br>
              <a:rPr lang="en-GB" sz="3200" dirty="0">
                <a:solidFill>
                  <a:schemeClr val="tx1"/>
                </a:solidFill>
              </a:rPr>
            </a:br>
            <a:r>
              <a:rPr lang="en-GB" sz="3200" dirty="0"/>
              <a:t>Was there always a market for these products?</a:t>
            </a:r>
          </a:p>
        </p:txBody>
      </p:sp>
      <p:pic>
        <p:nvPicPr>
          <p:cNvPr id="3" name="Picture 2"/>
          <p:cNvPicPr>
            <a:picLocks noChangeAspect="1"/>
          </p:cNvPicPr>
          <p:nvPr/>
        </p:nvPicPr>
        <p:blipFill>
          <a:blip r:embed="rId2"/>
          <a:stretch>
            <a:fillRect/>
          </a:stretch>
        </p:blipFill>
        <p:spPr>
          <a:xfrm>
            <a:off x="1835613" y="1095376"/>
            <a:ext cx="8439150" cy="5762625"/>
          </a:xfrm>
          <a:prstGeom prst="rect">
            <a:avLst/>
          </a:prstGeom>
        </p:spPr>
      </p:pic>
    </p:spTree>
    <p:extLst>
      <p:ext uri="{BB962C8B-B14F-4D97-AF65-F5344CB8AC3E}">
        <p14:creationId xmlns:p14="http://schemas.microsoft.com/office/powerpoint/2010/main" val="542565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From Edexcel</a:t>
            </a:r>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0" indent="0">
              <a:buNone/>
            </a:pPr>
            <a:r>
              <a:rPr lang="en-GB" dirty="0"/>
              <a:t>a) Mass markets and niche markets:</a:t>
            </a:r>
          </a:p>
          <a:p>
            <a:pPr lvl="1"/>
            <a:r>
              <a:rPr lang="en-GB" dirty="0"/>
              <a:t>characteristics</a:t>
            </a:r>
          </a:p>
          <a:p>
            <a:pPr lvl="1"/>
            <a:r>
              <a:rPr lang="en-GB" dirty="0"/>
              <a:t>market size and market share</a:t>
            </a:r>
          </a:p>
          <a:p>
            <a:pPr lvl="1"/>
            <a:r>
              <a:rPr lang="en-GB" dirty="0"/>
              <a:t>brands</a:t>
            </a:r>
          </a:p>
          <a:p>
            <a:pPr marL="0" indent="0">
              <a:buNone/>
            </a:pPr>
            <a:r>
              <a:rPr lang="en-GB" dirty="0"/>
              <a:t>b) Dynamic markets:</a:t>
            </a:r>
          </a:p>
          <a:p>
            <a:pPr lvl="1"/>
            <a:r>
              <a:rPr lang="en-GB" dirty="0"/>
              <a:t>online retailing</a:t>
            </a:r>
          </a:p>
          <a:p>
            <a:pPr lvl="1"/>
            <a:r>
              <a:rPr lang="en-GB" dirty="0"/>
              <a:t>how markets change</a:t>
            </a:r>
          </a:p>
          <a:p>
            <a:pPr lvl="1"/>
            <a:r>
              <a:rPr lang="en-GB" dirty="0"/>
              <a:t>innovation and market growth</a:t>
            </a:r>
          </a:p>
          <a:p>
            <a:pPr lvl="1"/>
            <a:r>
              <a:rPr lang="en-GB" dirty="0"/>
              <a:t>adapting to change</a:t>
            </a:r>
          </a:p>
          <a:p>
            <a:pPr marL="0" indent="0">
              <a:buNone/>
            </a:pPr>
            <a:r>
              <a:rPr lang="en-GB" dirty="0"/>
              <a:t>c) How competition affects the market</a:t>
            </a:r>
          </a:p>
          <a:p>
            <a:pPr marL="0" indent="0">
              <a:buNone/>
            </a:pPr>
            <a:r>
              <a:rPr lang="en-GB" dirty="0"/>
              <a:t>d) The difference between risk and uncertainty </a:t>
            </a:r>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GB" dirty="0">
                <a:solidFill>
                  <a:schemeClr val="bg1"/>
                </a:solidFill>
              </a:rPr>
              <a:t>Dynamic markets – Innovation and market growth</a:t>
            </a:r>
          </a:p>
        </p:txBody>
      </p:sp>
      <p:pic>
        <p:nvPicPr>
          <p:cNvPr id="921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252" y="1772816"/>
            <a:ext cx="6343650" cy="466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43297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747"/>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Dynamic market – which shoes do you prefer?</a:t>
            </a:r>
          </a:p>
        </p:txBody>
      </p:sp>
      <p:sp>
        <p:nvSpPr>
          <p:cNvPr id="3" name="Content Placeholder 2"/>
          <p:cNvSpPr>
            <a:spLocks noGrp="1"/>
          </p:cNvSpPr>
          <p:nvPr>
            <p:ph idx="1"/>
          </p:nvPr>
        </p:nvSpPr>
        <p:spPr>
          <a:xfrm>
            <a:off x="1981200" y="1600200"/>
            <a:ext cx="8229600" cy="2188840"/>
          </a:xfrm>
        </p:spPr>
        <p:style>
          <a:lnRef idx="2">
            <a:schemeClr val="accent4"/>
          </a:lnRef>
          <a:fillRef idx="1">
            <a:schemeClr val="lt1"/>
          </a:fillRef>
          <a:effectRef idx="0">
            <a:schemeClr val="accent4"/>
          </a:effectRef>
          <a:fontRef idx="minor">
            <a:schemeClr val="dk1"/>
          </a:fontRef>
        </p:style>
        <p:txBody>
          <a:bodyPr/>
          <a:lstStyle/>
          <a:p>
            <a:r>
              <a:rPr lang="en-GB" sz="2400" dirty="0"/>
              <a:t>As tastes in fashion change rapidly so products are made to satisfy these new needs. </a:t>
            </a:r>
          </a:p>
          <a:p>
            <a:r>
              <a:rPr lang="en-GB" sz="2400" dirty="0"/>
              <a:t>Businesses need to be one step ahead of the competition (this is why fashion shows are important as they predict trends for the following year)</a:t>
            </a:r>
          </a:p>
          <a:p>
            <a:endParaRPr lang="en-GB" dirty="0"/>
          </a:p>
        </p:txBody>
      </p:sp>
      <p:pic>
        <p:nvPicPr>
          <p:cNvPr id="4" name="Picture 3"/>
          <p:cNvPicPr>
            <a:picLocks noChangeAspect="1"/>
          </p:cNvPicPr>
          <p:nvPr/>
        </p:nvPicPr>
        <p:blipFill>
          <a:blip r:embed="rId2"/>
          <a:stretch>
            <a:fillRect/>
          </a:stretch>
        </p:blipFill>
        <p:spPr>
          <a:xfrm>
            <a:off x="2347913" y="3961930"/>
            <a:ext cx="7496175" cy="2667000"/>
          </a:xfrm>
          <a:prstGeom prst="rect">
            <a:avLst/>
          </a:prstGeom>
        </p:spPr>
      </p:pic>
    </p:spTree>
    <p:extLst>
      <p:ext uri="{BB962C8B-B14F-4D97-AF65-F5344CB8AC3E}">
        <p14:creationId xmlns:p14="http://schemas.microsoft.com/office/powerpoint/2010/main" val="1444005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dirty="0"/>
              <a:t>Dynamic markets - Online retailing</a:t>
            </a:r>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GB" dirty="0"/>
              <a:t>Online retailing is a dynamic market because it is constantly changing, developing, expanding and offering customers new products and new ways to shop. </a:t>
            </a:r>
          </a:p>
          <a:p>
            <a:pPr lvl="1"/>
            <a:r>
              <a:rPr lang="en-GB" dirty="0"/>
              <a:t>Amazon founded 1994</a:t>
            </a:r>
          </a:p>
          <a:p>
            <a:pPr lvl="1"/>
            <a:r>
              <a:rPr lang="en-GB" dirty="0" err="1"/>
              <a:t>Ebay</a:t>
            </a:r>
            <a:r>
              <a:rPr lang="en-GB" dirty="0"/>
              <a:t> founded 1995</a:t>
            </a:r>
          </a:p>
          <a:p>
            <a:pPr lvl="1"/>
            <a:r>
              <a:rPr lang="en-GB" dirty="0"/>
              <a:t>Etsy founded 2005</a:t>
            </a:r>
          </a:p>
        </p:txBody>
      </p:sp>
      <p:sp>
        <p:nvSpPr>
          <p:cNvPr id="4" name="Content Placeholder 3"/>
          <p:cNvSpPr>
            <a:spLocks noGrp="1"/>
          </p:cNvSpPr>
          <p:nvPr>
            <p:ph sz="half" idx="2"/>
          </p:nvPr>
        </p:nvSpPr>
        <p:spPr>
          <a:xfrm>
            <a:off x="6197600" y="1825624"/>
            <a:ext cx="5156200" cy="2648405"/>
          </a:xfrm>
        </p:spPr>
        <p:style>
          <a:lnRef idx="2">
            <a:schemeClr val="accent4"/>
          </a:lnRef>
          <a:fillRef idx="1">
            <a:schemeClr val="lt1"/>
          </a:fillRef>
          <a:effectRef idx="0">
            <a:schemeClr val="accent4"/>
          </a:effectRef>
          <a:fontRef idx="minor">
            <a:schemeClr val="dk1"/>
          </a:fontRef>
        </p:style>
        <p:txBody>
          <a:bodyPr>
            <a:normAutofit/>
          </a:bodyPr>
          <a:lstStyle/>
          <a:p>
            <a:r>
              <a:rPr lang="en-GB" dirty="0"/>
              <a:t>Some online retailers are only on the Internet.  </a:t>
            </a:r>
          </a:p>
          <a:p>
            <a:r>
              <a:rPr lang="en-GB" dirty="0"/>
              <a:t>Some (like Argos, Next, Evans, BHS, Debenhams) were retail stores first and then developed websites</a:t>
            </a:r>
          </a:p>
          <a:p>
            <a:endParaRPr lang="en-GB" dirty="0"/>
          </a:p>
        </p:txBody>
      </p:sp>
      <p:pic>
        <p:nvPicPr>
          <p:cNvPr id="8" name="Picture 7">
            <a:hlinkClick r:id="rId2"/>
          </p:cNvPr>
          <p:cNvPicPr>
            <a:picLocks noChangeAspect="1"/>
          </p:cNvPicPr>
          <p:nvPr/>
        </p:nvPicPr>
        <p:blipFill>
          <a:blip r:embed="rId3"/>
          <a:stretch>
            <a:fillRect/>
          </a:stretch>
        </p:blipFill>
        <p:spPr>
          <a:xfrm>
            <a:off x="4489131" y="4474029"/>
            <a:ext cx="7093269" cy="2122011"/>
          </a:xfrm>
          <a:prstGeom prst="rect">
            <a:avLst/>
          </a:prstGeom>
        </p:spPr>
      </p:pic>
    </p:spTree>
    <p:extLst>
      <p:ext uri="{BB962C8B-B14F-4D97-AF65-F5344CB8AC3E}">
        <p14:creationId xmlns:p14="http://schemas.microsoft.com/office/powerpoint/2010/main" val="6861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Discussion</a:t>
            </a:r>
          </a:p>
        </p:txBody>
      </p:sp>
      <p:pic>
        <p:nvPicPr>
          <p:cNvPr id="5" name="Content Placeholder 4"/>
          <p:cNvPicPr>
            <a:picLocks noGrp="1" noChangeAspect="1"/>
          </p:cNvPicPr>
          <p:nvPr>
            <p:ph sz="half" idx="1"/>
          </p:nvPr>
        </p:nvPicPr>
        <p:blipFill>
          <a:blip r:embed="rId2"/>
          <a:stretch>
            <a:fillRect/>
          </a:stretch>
        </p:blipFill>
        <p:spPr>
          <a:xfrm>
            <a:off x="348343" y="1973660"/>
            <a:ext cx="5593130" cy="3578053"/>
          </a:xfrm>
          <a:prstGeom prst="rect">
            <a:avLst/>
          </a:prstGeom>
        </p:spPr>
      </p:pic>
      <p:sp>
        <p:nvSpPr>
          <p:cNvPr id="6" name="Content Placeholder 5"/>
          <p:cNvSpPr txBox="1">
            <a:spLocks noGrp="1"/>
          </p:cNvSpPr>
          <p:nvPr>
            <p:ph sz="half" idx="2"/>
          </p:nvPr>
        </p:nvSpPr>
        <p:spPr>
          <a:xfrm>
            <a:off x="6197600" y="2155371"/>
            <a:ext cx="5384800" cy="336707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latin typeface="Arial Black" panose="020B0A04020102020204" pitchFamily="34" charset="0"/>
              </a:rPr>
              <a:t>What do you think might happen in the next 10 years? </a:t>
            </a:r>
          </a:p>
          <a:p>
            <a:endParaRPr lang="en-GB" dirty="0">
              <a:latin typeface="Arial Black" panose="020B0A04020102020204" pitchFamily="34" charset="0"/>
            </a:endParaRPr>
          </a:p>
          <a:p>
            <a:r>
              <a:rPr lang="en-GB" dirty="0">
                <a:latin typeface="Arial Black" panose="020B0A04020102020204" pitchFamily="34" charset="0"/>
              </a:rPr>
              <a:t>Will shopping be all online?</a:t>
            </a:r>
          </a:p>
          <a:p>
            <a:endParaRPr lang="en-GB" dirty="0"/>
          </a:p>
        </p:txBody>
      </p:sp>
    </p:spTree>
    <p:extLst>
      <p:ext uri="{BB962C8B-B14F-4D97-AF65-F5344CB8AC3E}">
        <p14:creationId xmlns:p14="http://schemas.microsoft.com/office/powerpoint/2010/main" val="3892249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Dynamic market example – </a:t>
            </a:r>
            <a:r>
              <a:rPr lang="en-GB" dirty="0" err="1"/>
              <a:t>BooHoo</a:t>
            </a:r>
            <a:r>
              <a:rPr lang="en-GB" dirty="0"/>
              <a:t> .com</a:t>
            </a:r>
          </a:p>
        </p:txBody>
      </p:sp>
      <p:pic>
        <p:nvPicPr>
          <p:cNvPr id="9" name="Content Placeholder 8">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13410" y="2357132"/>
            <a:ext cx="1269841" cy="888889"/>
          </a:xfr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22" y="3141787"/>
            <a:ext cx="4702695" cy="3627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8183421" y="1417638"/>
            <a:ext cx="3601174" cy="3960440"/>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en-GB" dirty="0">
                <a:solidFill>
                  <a:prstClr val="black"/>
                </a:solidFill>
                <a:latin typeface="Arial Black" panose="020B0A04020102020204" pitchFamily="34" charset="0"/>
              </a:rPr>
              <a:t>A dynamic market is not always good news for the online retailer: </a:t>
            </a:r>
            <a:r>
              <a:rPr lang="en-GB" b="1" dirty="0">
                <a:solidFill>
                  <a:prstClr val="black"/>
                </a:solidFill>
                <a:latin typeface="Arial Black" panose="020B0A04020102020204" pitchFamily="34" charset="0"/>
              </a:rPr>
              <a:t>Boo.com</a:t>
            </a:r>
            <a:r>
              <a:rPr lang="en-GB" dirty="0">
                <a:solidFill>
                  <a:prstClr val="black"/>
                </a:solidFill>
                <a:latin typeface="Arial Black" panose="020B0A04020102020204" pitchFamily="34" charset="0"/>
              </a:rPr>
              <a:t> was a UK Internet company launched in 1999, after spending £100 million venture capital it went bust in 2000 after just 18 months of trading</a:t>
            </a:r>
          </a:p>
        </p:txBody>
      </p:sp>
      <p:pic>
        <p:nvPicPr>
          <p:cNvPr id="8" name="Picture 7"/>
          <p:cNvPicPr>
            <a:picLocks noChangeAspect="1"/>
          </p:cNvPicPr>
          <p:nvPr/>
        </p:nvPicPr>
        <p:blipFill>
          <a:blip r:embed="rId5"/>
          <a:stretch>
            <a:fillRect/>
          </a:stretch>
        </p:blipFill>
        <p:spPr>
          <a:xfrm>
            <a:off x="4248150" y="1629152"/>
            <a:ext cx="3695700" cy="3233738"/>
          </a:xfrm>
          <a:prstGeom prst="rect">
            <a:avLst/>
          </a:prstGeom>
        </p:spPr>
      </p:pic>
    </p:spTree>
    <p:extLst>
      <p:ext uri="{BB962C8B-B14F-4D97-AF65-F5344CB8AC3E}">
        <p14:creationId xmlns:p14="http://schemas.microsoft.com/office/powerpoint/2010/main" val="399249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Advantages and disadvantages of online retailing</a:t>
            </a:r>
          </a:p>
        </p:txBody>
      </p:sp>
      <p:sp>
        <p:nvSpPr>
          <p:cNvPr id="5" name="Text Placeholder 4"/>
          <p:cNvSpPr>
            <a:spLocks noGrp="1"/>
          </p:cNvSpPr>
          <p:nvPr>
            <p:ph type="body" idx="1"/>
          </p:nvPr>
        </p:nvSpPr>
        <p:spPr/>
        <p:style>
          <a:lnRef idx="2">
            <a:schemeClr val="accent3"/>
          </a:lnRef>
          <a:fillRef idx="1">
            <a:schemeClr val="lt1"/>
          </a:fillRef>
          <a:effectRef idx="0">
            <a:schemeClr val="accent3"/>
          </a:effectRef>
          <a:fontRef idx="minor">
            <a:schemeClr val="dk1"/>
          </a:fontRef>
        </p:style>
        <p:txBody>
          <a:bodyPr/>
          <a:lstStyle/>
          <a:p>
            <a:r>
              <a:rPr lang="en-GB" dirty="0"/>
              <a:t>Advantages</a:t>
            </a:r>
          </a:p>
        </p:txBody>
      </p:sp>
      <p:sp>
        <p:nvSpPr>
          <p:cNvPr id="2" name="Content Placeholder 1"/>
          <p:cNvSpPr>
            <a:spLocks noGrp="1"/>
          </p:cNvSpPr>
          <p:nvPr>
            <p:ph sz="half" idx="2"/>
          </p:nvPr>
        </p:nvSpPr>
        <p:spPr/>
        <p:txBody>
          <a:bodyPr/>
          <a:lstStyle/>
          <a:p>
            <a:endParaRPr lang="en-GB"/>
          </a:p>
        </p:txBody>
      </p:sp>
      <p:sp>
        <p:nvSpPr>
          <p:cNvPr id="7" name="Text Placeholder 6"/>
          <p:cNvSpPr>
            <a:spLocks noGrp="1"/>
          </p:cNvSpPr>
          <p:nvPr>
            <p:ph type="body" sz="quarter" idx="3"/>
          </p:nvPr>
        </p:nvSpPr>
        <p:spPr/>
        <p:style>
          <a:lnRef idx="2">
            <a:schemeClr val="accent6"/>
          </a:lnRef>
          <a:fillRef idx="1">
            <a:schemeClr val="lt1"/>
          </a:fillRef>
          <a:effectRef idx="0">
            <a:schemeClr val="accent6"/>
          </a:effectRef>
          <a:fontRef idx="minor">
            <a:schemeClr val="dk1"/>
          </a:fontRef>
        </p:style>
        <p:txBody>
          <a:bodyPr/>
          <a:lstStyle/>
          <a:p>
            <a:r>
              <a:rPr lang="en-GB" dirty="0"/>
              <a:t>Disadvantages</a:t>
            </a:r>
          </a:p>
        </p:txBody>
      </p:sp>
      <p:sp>
        <p:nvSpPr>
          <p:cNvPr id="3" name="Content Placeholder 2"/>
          <p:cNvSpPr>
            <a:spLocks noGrp="1"/>
          </p:cNvSpPr>
          <p:nvPr>
            <p:ph sz="quarter" idx="4"/>
          </p:nvPr>
        </p:nvSpPr>
        <p:spPr/>
        <p:txBody>
          <a:bodyPr/>
          <a:lstStyle/>
          <a:p>
            <a:endParaRPr lang="en-GB"/>
          </a:p>
        </p:txBody>
      </p:sp>
    </p:spTree>
    <p:extLst>
      <p:ext uri="{BB962C8B-B14F-4D97-AF65-F5344CB8AC3E}">
        <p14:creationId xmlns:p14="http://schemas.microsoft.com/office/powerpoint/2010/main" val="4099374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Advantages of online retailing</a:t>
            </a:r>
          </a:p>
        </p:txBody>
      </p:sp>
      <p:sp>
        <p:nvSpPr>
          <p:cNvPr id="11" name="Content Placeholder 10"/>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lnSpcReduction="10000"/>
          </a:bodyPr>
          <a:lstStyle/>
          <a:p>
            <a:pPr>
              <a:buFont typeface="Wingdings" panose="05000000000000000000" pitchFamily="2" charset="2"/>
              <a:buChar char="ü"/>
            </a:pPr>
            <a:r>
              <a:rPr lang="en-GB" dirty="0"/>
              <a:t>Shop is open round the clock</a:t>
            </a:r>
          </a:p>
          <a:p>
            <a:pPr>
              <a:buFont typeface="Wingdings" panose="05000000000000000000" pitchFamily="2" charset="2"/>
              <a:buChar char="ü"/>
            </a:pPr>
            <a:r>
              <a:rPr lang="en-GB" dirty="0"/>
              <a:t>Orders can be taken automatically without the need for staff</a:t>
            </a:r>
          </a:p>
          <a:p>
            <a:pPr>
              <a:buFont typeface="Wingdings" panose="05000000000000000000" pitchFamily="2" charset="2"/>
              <a:buChar char="ü"/>
            </a:pPr>
            <a:r>
              <a:rPr lang="en-GB" dirty="0"/>
              <a:t>Shop can reach international markets easily</a:t>
            </a:r>
          </a:p>
          <a:p>
            <a:pPr>
              <a:buFont typeface="Wingdings" panose="05000000000000000000" pitchFamily="2" charset="2"/>
              <a:buChar char="ü"/>
            </a:pPr>
            <a:r>
              <a:rPr lang="en-GB" dirty="0"/>
              <a:t>Low overheads, no need for a shop premises</a:t>
            </a:r>
          </a:p>
          <a:p>
            <a:pPr>
              <a:buFont typeface="Wingdings" panose="05000000000000000000" pitchFamily="2" charset="2"/>
              <a:buChar char="ü"/>
            </a:pPr>
            <a:r>
              <a:rPr lang="en-GB" dirty="0"/>
              <a:t>Stock can be easily withdrawn or updated to keep up with </a:t>
            </a:r>
            <a:r>
              <a:rPr lang="en-GB" b="1" dirty="0"/>
              <a:t>dynamic market </a:t>
            </a:r>
            <a:r>
              <a:rPr lang="en-GB" dirty="0"/>
              <a:t>changes in tastes</a:t>
            </a:r>
          </a:p>
          <a:p>
            <a:pPr>
              <a:buFont typeface="Wingdings" panose="05000000000000000000" pitchFamily="2" charset="2"/>
              <a:buChar char="ü"/>
            </a:pPr>
            <a:r>
              <a:rPr lang="en-GB" dirty="0"/>
              <a:t>Easy to set up (eBay)</a:t>
            </a:r>
          </a:p>
          <a:p>
            <a:pPr>
              <a:buFont typeface="Wingdings" panose="05000000000000000000" pitchFamily="2" charset="2"/>
              <a:buChar char="ü"/>
            </a:pPr>
            <a:r>
              <a:rPr lang="en-GB" dirty="0"/>
              <a:t>Flexible – owner can be anywhere in world</a:t>
            </a:r>
          </a:p>
          <a:p>
            <a:pPr>
              <a:buFont typeface="Wingdings" panose="05000000000000000000" pitchFamily="2" charset="2"/>
              <a:buChar char="ü"/>
            </a:pPr>
            <a:r>
              <a:rPr lang="en-GB" dirty="0"/>
              <a:t>Opportunities for fast growth</a:t>
            </a:r>
          </a:p>
          <a:p>
            <a:endParaRPr lang="en-GB" dirty="0"/>
          </a:p>
        </p:txBody>
      </p:sp>
    </p:spTree>
    <p:extLst>
      <p:ext uri="{BB962C8B-B14F-4D97-AF65-F5344CB8AC3E}">
        <p14:creationId xmlns:p14="http://schemas.microsoft.com/office/powerpoint/2010/main" val="1510311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Disadvantages of online retailing</a:t>
            </a:r>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a:bodyPr>
          <a:lstStyle/>
          <a:p>
            <a:pPr>
              <a:buFont typeface="Webdings" panose="05030102010509060703" pitchFamily="18" charset="2"/>
              <a:buChar char="£"/>
            </a:pPr>
            <a:r>
              <a:rPr lang="en-GB" dirty="0"/>
              <a:t>71% of customers still prefer to browse online then purchase from a shop*</a:t>
            </a:r>
          </a:p>
          <a:p>
            <a:pPr>
              <a:buFont typeface="Webdings" panose="05030102010509060703" pitchFamily="18" charset="2"/>
              <a:buChar char="£"/>
            </a:pPr>
            <a:r>
              <a:rPr lang="en-GB" dirty="0"/>
              <a:t>Issues with sending goods back may put customers off</a:t>
            </a:r>
          </a:p>
          <a:p>
            <a:pPr>
              <a:buFont typeface="Webdings" panose="05030102010509060703" pitchFamily="18" charset="2"/>
              <a:buChar char="£"/>
            </a:pPr>
            <a:r>
              <a:rPr lang="en-GB" dirty="0"/>
              <a:t>Issues with online security worries put off older customers not keen to share their bank details</a:t>
            </a:r>
          </a:p>
          <a:p>
            <a:pPr>
              <a:buFont typeface="Webdings" panose="05030102010509060703" pitchFamily="18" charset="2"/>
              <a:buChar char="£"/>
            </a:pPr>
            <a:r>
              <a:rPr lang="en-GB" dirty="0"/>
              <a:t>Very competitive market, hard to drive traffic to sites</a:t>
            </a:r>
          </a:p>
          <a:p>
            <a:pPr>
              <a:buFont typeface="Webdings" panose="05030102010509060703" pitchFamily="18" charset="2"/>
              <a:buChar char="£"/>
            </a:pPr>
            <a:r>
              <a:rPr lang="en-GB" dirty="0"/>
              <a:t>Owners need IT skills</a:t>
            </a:r>
          </a:p>
          <a:p>
            <a:pPr>
              <a:buFont typeface="Webdings" panose="05030102010509060703" pitchFamily="18" charset="2"/>
              <a:buChar char="£"/>
            </a:pPr>
            <a:r>
              <a:rPr lang="en-GB" dirty="0"/>
              <a:t>Problems with fraud / spam / viruses</a:t>
            </a:r>
          </a:p>
          <a:p>
            <a:pPr>
              <a:buFont typeface="Webdings" panose="05030102010509060703" pitchFamily="18" charset="2"/>
              <a:buChar char="£"/>
            </a:pPr>
            <a:r>
              <a:rPr lang="en-GB" dirty="0"/>
              <a:t>Competitors can be aware of owners business model, prices, activity</a:t>
            </a:r>
          </a:p>
          <a:p>
            <a:endParaRPr lang="en-GB" dirty="0"/>
          </a:p>
        </p:txBody>
      </p:sp>
    </p:spTree>
    <p:extLst>
      <p:ext uri="{BB962C8B-B14F-4D97-AF65-F5344CB8AC3E}">
        <p14:creationId xmlns:p14="http://schemas.microsoft.com/office/powerpoint/2010/main" val="49698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Market growth</a:t>
            </a:r>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r>
              <a:rPr lang="en-GB" dirty="0"/>
              <a:t>With dynamic markets, comes constantly changing consumer tastes and preferences</a:t>
            </a:r>
          </a:p>
          <a:p>
            <a:r>
              <a:rPr lang="en-GB" dirty="0"/>
              <a:t>Products not used widely 20 years ago:</a:t>
            </a:r>
          </a:p>
          <a:p>
            <a:pPr lvl="1"/>
            <a:r>
              <a:rPr lang="en-GB" dirty="0"/>
              <a:t>Internet</a:t>
            </a:r>
          </a:p>
          <a:p>
            <a:pPr lvl="1"/>
            <a:r>
              <a:rPr lang="en-GB" dirty="0"/>
              <a:t>Mobile Phones</a:t>
            </a:r>
          </a:p>
          <a:p>
            <a:pPr lvl="1"/>
            <a:r>
              <a:rPr lang="en-GB" dirty="0"/>
              <a:t>PC computers for home use</a:t>
            </a:r>
          </a:p>
          <a:p>
            <a:pPr lvl="1"/>
            <a:r>
              <a:rPr lang="en-GB" dirty="0"/>
              <a:t>Computer games / games consoles</a:t>
            </a:r>
          </a:p>
          <a:p>
            <a:r>
              <a:rPr lang="en-GB" dirty="0"/>
              <a:t>Technology is a massive growth market, consider how many of these items are in most UK households now</a:t>
            </a:r>
          </a:p>
          <a:p>
            <a:r>
              <a:rPr lang="en-GB" dirty="0"/>
              <a:t>For example, the increase of migrants to the UK has increased the need for speciality meats such as Kosher and Halal.  These are growth markets and great opportunities for business</a:t>
            </a:r>
          </a:p>
        </p:txBody>
      </p:sp>
      <p:pic>
        <p:nvPicPr>
          <p:cNvPr id="4" name="Picture 3"/>
          <p:cNvPicPr>
            <a:picLocks noChangeAspect="1"/>
          </p:cNvPicPr>
          <p:nvPr/>
        </p:nvPicPr>
        <p:blipFill>
          <a:blip r:embed="rId3"/>
          <a:stretch>
            <a:fillRect/>
          </a:stretch>
        </p:blipFill>
        <p:spPr>
          <a:xfrm>
            <a:off x="6836229" y="2340428"/>
            <a:ext cx="4354286" cy="1632857"/>
          </a:xfrm>
          <a:prstGeom prst="rect">
            <a:avLst/>
          </a:prstGeom>
        </p:spPr>
      </p:pic>
    </p:spTree>
    <p:extLst>
      <p:ext uri="{BB962C8B-B14F-4D97-AF65-F5344CB8AC3E}">
        <p14:creationId xmlns:p14="http://schemas.microsoft.com/office/powerpoint/2010/main" val="1952929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4400" b="1" dirty="0">
                <a:solidFill>
                  <a:srgbClr val="0070C0"/>
                </a:solidFill>
              </a:rPr>
              <a:t>How competition affects the market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121224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Starter</a:t>
            </a:r>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pPr marL="0" indent="0">
              <a:buNone/>
            </a:pPr>
            <a:r>
              <a:rPr lang="en-GB" sz="5400" dirty="0"/>
              <a:t>What were the last pair of shoes that you bought?  Had all your other shoes worn out?</a:t>
            </a:r>
          </a:p>
          <a:p>
            <a:endParaRPr lang="en-GB" dirty="0"/>
          </a:p>
        </p:txBody>
      </p:sp>
    </p:spTree>
    <p:extLst>
      <p:ext uri="{BB962C8B-B14F-4D97-AF65-F5344CB8AC3E}">
        <p14:creationId xmlns:p14="http://schemas.microsoft.com/office/powerpoint/2010/main" val="4098309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Competition and the market</a:t>
            </a:r>
          </a:p>
        </p:txBody>
      </p:sp>
      <p:sp>
        <p:nvSpPr>
          <p:cNvPr id="5" name="Content Placeholder 4"/>
          <p:cNvSpPr>
            <a:spLocks noGrp="1"/>
          </p:cNvSpPr>
          <p:nvPr>
            <p:ph idx="1"/>
          </p:nvPr>
        </p:nvSpPr>
        <p:spPr>
          <a:xfrm>
            <a:off x="838200" y="1465458"/>
            <a:ext cx="10515600" cy="3843662"/>
          </a:xfrm>
        </p:spPr>
        <p:style>
          <a:lnRef idx="2">
            <a:schemeClr val="accent4"/>
          </a:lnRef>
          <a:fillRef idx="1">
            <a:schemeClr val="lt1"/>
          </a:fillRef>
          <a:effectRef idx="0">
            <a:schemeClr val="accent4"/>
          </a:effectRef>
          <a:fontRef idx="minor">
            <a:schemeClr val="dk1"/>
          </a:fontRef>
        </p:style>
        <p:txBody>
          <a:bodyPr>
            <a:noAutofit/>
          </a:bodyPr>
          <a:lstStyle/>
          <a:p>
            <a:r>
              <a:rPr lang="en-GB" sz="3200" dirty="0"/>
              <a:t>Very competitive markets benefit the consumer in a number of ways: </a:t>
            </a:r>
          </a:p>
          <a:p>
            <a:pPr marL="971550" lvl="1" indent="-514350">
              <a:buFont typeface="+mj-lt"/>
              <a:buAutoNum type="arabicPeriod"/>
            </a:pPr>
            <a:r>
              <a:rPr lang="en-GB" sz="3200" dirty="0"/>
              <a:t>More competition means a business needs to be very efficient </a:t>
            </a:r>
          </a:p>
          <a:p>
            <a:pPr marL="971550" lvl="1" indent="-514350">
              <a:buFont typeface="+mj-lt"/>
              <a:buAutoNum type="arabicPeriod"/>
            </a:pPr>
            <a:r>
              <a:rPr lang="en-GB" sz="3200" dirty="0"/>
              <a:t>More competition means the business needs to listen to consumer needs and wants and constantly strive to meet those needs rather than being product orientated</a:t>
            </a:r>
          </a:p>
          <a:p>
            <a:pPr marL="971550" lvl="1" indent="-514350">
              <a:buFont typeface="+mj-lt"/>
              <a:buAutoNum type="arabicPeriod"/>
            </a:pPr>
            <a:r>
              <a:rPr lang="en-GB" sz="3200" dirty="0"/>
              <a:t>More competition means a business must be less wasteful</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816"/>
          <a:stretch/>
        </p:blipFill>
        <p:spPr bwMode="auto">
          <a:xfrm>
            <a:off x="5904765" y="5309120"/>
            <a:ext cx="4618856" cy="14127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le 5"/>
          <p:cNvSpPr/>
          <p:nvPr/>
        </p:nvSpPr>
        <p:spPr>
          <a:xfrm>
            <a:off x="1675121" y="5754818"/>
            <a:ext cx="3600400" cy="122413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b="1" dirty="0">
                <a:solidFill>
                  <a:prstClr val="black"/>
                </a:solidFill>
                <a:latin typeface="Arial Black" panose="020B0A04020102020204" pitchFamily="34" charset="0"/>
              </a:rPr>
              <a:t>With so much competition for loans and insurance,  comparison websites have become essential to help customers navigate the promotional deals</a:t>
            </a:r>
          </a:p>
        </p:txBody>
      </p:sp>
    </p:spTree>
    <p:extLst>
      <p:ext uri="{BB962C8B-B14F-4D97-AF65-F5344CB8AC3E}">
        <p14:creationId xmlns:p14="http://schemas.microsoft.com/office/powerpoint/2010/main" val="3110519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Competition and the market</a:t>
            </a:r>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lstStyle/>
          <a:p>
            <a:r>
              <a:rPr lang="en-GB" dirty="0"/>
              <a:t>More competition means a business must produce a good quality product or service</a:t>
            </a:r>
          </a:p>
          <a:p>
            <a:r>
              <a:rPr lang="en-GB" dirty="0"/>
              <a:t>More competition in </a:t>
            </a:r>
            <a:r>
              <a:rPr lang="en-GB" b="1" dirty="0">
                <a:solidFill>
                  <a:srgbClr val="FF0000"/>
                </a:solidFill>
              </a:rPr>
              <a:t>homogenous</a:t>
            </a:r>
            <a:r>
              <a:rPr lang="en-GB" dirty="0"/>
              <a:t> markets means that businesses must complete on non-price factors, meaning lots of exciting promotions to persuade consumers to switch supplier or product</a:t>
            </a:r>
          </a:p>
          <a:p>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093341"/>
            <a:ext cx="5181600" cy="3815906"/>
          </a:xfrm>
          <a:prstGeom prst="rect">
            <a:avLst/>
          </a:prstGeom>
        </p:spPr>
      </p:pic>
    </p:spTree>
    <p:extLst>
      <p:ext uri="{BB962C8B-B14F-4D97-AF65-F5344CB8AC3E}">
        <p14:creationId xmlns:p14="http://schemas.microsoft.com/office/powerpoint/2010/main" val="2495830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4400" b="1" dirty="0">
                <a:solidFill>
                  <a:srgbClr val="0070C0"/>
                </a:solidFill>
              </a:rPr>
              <a:t>The difference between risk and uncertainty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440004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Definition of Risk</a:t>
            </a:r>
          </a:p>
        </p:txBody>
      </p:sp>
      <p:sp>
        <p:nvSpPr>
          <p:cNvPr id="5" name="Content Placeholder 4"/>
          <p:cNvSpPr>
            <a:spLocks noGrp="1"/>
          </p:cNvSpPr>
          <p:nvPr>
            <p:ph idx="1"/>
          </p:nvPr>
        </p:nvSpPr>
        <p:spPr/>
        <p:style>
          <a:lnRef idx="2">
            <a:schemeClr val="accent4"/>
          </a:lnRef>
          <a:fillRef idx="1">
            <a:schemeClr val="lt1"/>
          </a:fillRef>
          <a:effectRef idx="0">
            <a:schemeClr val="accent4"/>
          </a:effectRef>
          <a:fontRef idx="minor">
            <a:schemeClr val="dk1"/>
          </a:fontRef>
        </p:style>
        <p:txBody>
          <a:bodyPr/>
          <a:lstStyle/>
          <a:p>
            <a:r>
              <a:rPr lang="en-GB" b="1" dirty="0"/>
              <a:t>Business risk</a:t>
            </a:r>
            <a:r>
              <a:rPr lang="en-GB" dirty="0"/>
              <a:t> is the possibility a business will have lower than anticipated profits or experience a loss rather than taking a profit</a:t>
            </a:r>
          </a:p>
          <a:p>
            <a:endParaRPr lang="en-GB" b="1" dirty="0"/>
          </a:p>
          <a:p>
            <a:r>
              <a:rPr lang="en-GB" b="1" dirty="0"/>
              <a:t>Business risk</a:t>
            </a:r>
            <a:r>
              <a:rPr lang="en-GB" dirty="0"/>
              <a:t> is influenced by; raw material costs, competition, the overall economic climate and government laws e.g. minimum wage</a:t>
            </a:r>
          </a:p>
        </p:txBody>
      </p:sp>
    </p:spTree>
    <p:extLst>
      <p:ext uri="{BB962C8B-B14F-4D97-AF65-F5344CB8AC3E}">
        <p14:creationId xmlns:p14="http://schemas.microsoft.com/office/powerpoint/2010/main" val="1625309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2" y="154895"/>
            <a:ext cx="6738257" cy="1143000"/>
          </a:xfr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a:lstStyle/>
          <a:p>
            <a:r>
              <a:rPr lang="en-GB" dirty="0"/>
              <a:t>Risk – lack of job security</a:t>
            </a:r>
          </a:p>
        </p:txBody>
      </p:sp>
      <p:sp>
        <p:nvSpPr>
          <p:cNvPr id="3" name="Content Placeholder 2"/>
          <p:cNvSpPr>
            <a:spLocks noGrp="1"/>
          </p:cNvSpPr>
          <p:nvPr>
            <p:ph sz="half" idx="1"/>
          </p:nvPr>
        </p:nvSpPr>
        <p:spPr>
          <a:xfrm>
            <a:off x="609599" y="1600201"/>
            <a:ext cx="5845629" cy="4525963"/>
          </a:xfrm>
        </p:spPr>
        <p:style>
          <a:lnRef idx="2">
            <a:schemeClr val="accent4"/>
          </a:lnRef>
          <a:fillRef idx="1">
            <a:schemeClr val="lt1"/>
          </a:fillRef>
          <a:effectRef idx="0">
            <a:schemeClr val="accent4"/>
          </a:effectRef>
          <a:fontRef idx="minor">
            <a:schemeClr val="dk1"/>
          </a:fontRef>
        </p:style>
        <p:txBody>
          <a:bodyPr/>
          <a:lstStyle/>
          <a:p>
            <a:r>
              <a:rPr lang="en-GB" dirty="0"/>
              <a:t>When a person starts a business they may leave behind a secure job</a:t>
            </a:r>
          </a:p>
          <a:p>
            <a:endParaRPr lang="en-GB" dirty="0"/>
          </a:p>
          <a:p>
            <a:r>
              <a:rPr lang="en-GB" dirty="0"/>
              <a:t>The risk of business failure means the business owner may not be able to meet their own financial bills</a:t>
            </a:r>
          </a:p>
          <a:p>
            <a:endParaRPr lang="en-GB" dirty="0"/>
          </a:p>
          <a:p>
            <a:r>
              <a:rPr lang="en-GB" dirty="0"/>
              <a:t>They may have a mortgage, a car and other bills to pay</a:t>
            </a:r>
          </a:p>
          <a:p>
            <a:endParaRPr lang="en-GB" dirty="0"/>
          </a:p>
          <a:p>
            <a:endParaRPr lang="en-GB"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346" y="154895"/>
            <a:ext cx="4012699" cy="274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845" y="3382964"/>
            <a:ext cx="401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103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1029" cy="1143000"/>
          </a:xfr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a:lstStyle/>
          <a:p>
            <a:r>
              <a:rPr lang="en-GB" dirty="0"/>
              <a:t>Risk – financial risk</a:t>
            </a:r>
          </a:p>
        </p:txBody>
      </p:sp>
      <p:sp>
        <p:nvSpPr>
          <p:cNvPr id="3" name="Content Placeholder 2"/>
          <p:cNvSpPr>
            <a:spLocks noGrp="1"/>
          </p:cNvSpPr>
          <p:nvPr>
            <p:ph sz="half" idx="1"/>
          </p:nvPr>
        </p:nvSpPr>
        <p:spPr>
          <a:xfrm>
            <a:off x="609600" y="1600201"/>
            <a:ext cx="5384800" cy="3744685"/>
          </a:xfrm>
        </p:spPr>
        <p:txBody>
          <a:bodyPr>
            <a:normAutofit/>
          </a:bodyPr>
          <a:lstStyle/>
          <a:p>
            <a:r>
              <a:rPr lang="en-GB" dirty="0"/>
              <a:t>A business owner may put their own savings or finances into the business, this could be lost if the business fails</a:t>
            </a:r>
          </a:p>
          <a:p>
            <a:endParaRPr lang="en-GB" dirty="0"/>
          </a:p>
          <a:p>
            <a:r>
              <a:rPr lang="en-GB" dirty="0"/>
              <a:t>If the business is too highly geared (dependent on debt) then it may have difficulty if interest rates rise</a:t>
            </a:r>
          </a:p>
        </p:txBody>
      </p:sp>
      <p:sp>
        <p:nvSpPr>
          <p:cNvPr id="4" name="Content Placeholder 3"/>
          <p:cNvSpPr>
            <a:spLocks noGrp="1"/>
          </p:cNvSpPr>
          <p:nvPr>
            <p:ph sz="half" idx="2"/>
          </p:nvPr>
        </p:nvSpPr>
        <p:spPr>
          <a:xfrm>
            <a:off x="6520543" y="1600201"/>
            <a:ext cx="5384800" cy="4452256"/>
          </a:xfrm>
        </p:spPr>
        <p:txBody>
          <a:bodyPr>
            <a:normAutofit/>
          </a:bodyPr>
          <a:lstStyle/>
          <a:p>
            <a:r>
              <a:rPr lang="en-GB" dirty="0"/>
              <a:t>Most businesses fail due to poor cash flow management</a:t>
            </a:r>
          </a:p>
          <a:p>
            <a:endParaRPr lang="en-GB" dirty="0"/>
          </a:p>
          <a:p>
            <a:r>
              <a:rPr lang="en-GB" dirty="0"/>
              <a:t>Cash flow can be improved by making sure that suppliers pay on time</a:t>
            </a:r>
          </a:p>
        </p:txBody>
      </p:sp>
      <p:pic>
        <p:nvPicPr>
          <p:cNvPr id="5" name="Picture 4"/>
          <p:cNvPicPr>
            <a:picLocks noChangeAspect="1"/>
          </p:cNvPicPr>
          <p:nvPr/>
        </p:nvPicPr>
        <p:blipFill>
          <a:blip r:embed="rId2">
            <a:duotone>
              <a:prstClr val="black"/>
              <a:schemeClr val="accent3">
                <a:tint val="45000"/>
                <a:satMod val="400000"/>
              </a:schemeClr>
            </a:duotone>
          </a:blip>
          <a:stretch>
            <a:fillRect/>
          </a:stretch>
        </p:blipFill>
        <p:spPr>
          <a:xfrm rot="20014898">
            <a:off x="6740578" y="4817045"/>
            <a:ext cx="4264535" cy="886418"/>
          </a:xfrm>
          <a:prstGeom prst="rect">
            <a:avLst/>
          </a:prstGeom>
        </p:spPr>
      </p:pic>
      <p:pic>
        <p:nvPicPr>
          <p:cNvPr id="6" name="Picture 5"/>
          <p:cNvPicPr>
            <a:picLocks noChangeAspect="1"/>
          </p:cNvPicPr>
          <p:nvPr/>
        </p:nvPicPr>
        <p:blipFill>
          <a:blip r:embed="rId3">
            <a:duotone>
              <a:prstClr val="black"/>
              <a:schemeClr val="accent5">
                <a:tint val="45000"/>
                <a:satMod val="400000"/>
              </a:schemeClr>
            </a:duotone>
          </a:blip>
          <a:stretch>
            <a:fillRect/>
          </a:stretch>
        </p:blipFill>
        <p:spPr>
          <a:xfrm rot="463934">
            <a:off x="859744" y="5570992"/>
            <a:ext cx="5134656" cy="654223"/>
          </a:xfrm>
          <a:prstGeom prst="rect">
            <a:avLst/>
          </a:prstGeom>
        </p:spPr>
      </p:pic>
    </p:spTree>
    <p:extLst>
      <p:ext uri="{BB962C8B-B14F-4D97-AF65-F5344CB8AC3E}">
        <p14:creationId xmlns:p14="http://schemas.microsoft.com/office/powerpoint/2010/main" val="1069597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Definition of Uncertainty</a:t>
            </a:r>
          </a:p>
        </p:txBody>
      </p:sp>
      <p:sp>
        <p:nvSpPr>
          <p:cNvPr id="5" name="Content Placeholder 4"/>
          <p:cNvSpPr>
            <a:spLocks noGrp="1"/>
          </p:cNvSpPr>
          <p:nvPr>
            <p:ph idx="1"/>
          </p:nvPr>
        </p:nvSpPr>
        <p:spPr>
          <a:xfrm>
            <a:off x="838200" y="1825625"/>
            <a:ext cx="10515600" cy="1570718"/>
          </a:xfrm>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GB" sz="4000" dirty="0"/>
              <a:t>Uncertainty is when businesses are unable to predict external shocks or future events</a:t>
            </a:r>
          </a:p>
        </p:txBody>
      </p:sp>
      <p:pic>
        <p:nvPicPr>
          <p:cNvPr id="2" name="Picture 1"/>
          <p:cNvPicPr>
            <a:picLocks noChangeAspect="1"/>
          </p:cNvPicPr>
          <p:nvPr/>
        </p:nvPicPr>
        <p:blipFill>
          <a:blip r:embed="rId2">
            <a:duotone>
              <a:prstClr val="black"/>
              <a:schemeClr val="accent4">
                <a:tint val="45000"/>
                <a:satMod val="400000"/>
              </a:schemeClr>
            </a:duotone>
          </a:blip>
          <a:stretch>
            <a:fillRect/>
          </a:stretch>
        </p:blipFill>
        <p:spPr>
          <a:xfrm rot="21099354">
            <a:off x="903753" y="4039867"/>
            <a:ext cx="10233932" cy="1649960"/>
          </a:xfrm>
          <a:prstGeom prst="rect">
            <a:avLst/>
          </a:prstGeom>
        </p:spPr>
      </p:pic>
    </p:spTree>
    <p:extLst>
      <p:ext uri="{BB962C8B-B14F-4D97-AF65-F5344CB8AC3E}">
        <p14:creationId xmlns:p14="http://schemas.microsoft.com/office/powerpoint/2010/main" val="403401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a:lstStyle/>
          <a:p>
            <a:r>
              <a:rPr lang="en-GB" sz="4400" dirty="0">
                <a:latin typeface="+mj-lt"/>
              </a:rPr>
              <a:t>Uncertainty and spending decisions</a:t>
            </a:r>
          </a:p>
        </p:txBody>
      </p:sp>
      <p:sp>
        <p:nvSpPr>
          <p:cNvPr id="3" name="Content Placeholder 2"/>
          <p:cNvSpPr>
            <a:spLocks noGrp="1"/>
          </p:cNvSpPr>
          <p:nvPr>
            <p:ph idx="1"/>
          </p:nvPr>
        </p:nvSpPr>
        <p:spPr>
          <a:xfrm>
            <a:off x="762000" y="1600201"/>
            <a:ext cx="10744200" cy="4329130"/>
          </a:xfrm>
        </p:spPr>
        <p:style>
          <a:lnRef idx="2">
            <a:schemeClr val="accent4"/>
          </a:lnRef>
          <a:fillRef idx="1">
            <a:schemeClr val="lt1"/>
          </a:fillRef>
          <a:effectRef idx="0">
            <a:schemeClr val="accent4"/>
          </a:effectRef>
          <a:fontRef idx="minor">
            <a:schemeClr val="dk1"/>
          </a:fontRef>
        </p:style>
        <p:txBody>
          <a:bodyPr>
            <a:normAutofit/>
          </a:bodyPr>
          <a:lstStyle/>
          <a:p>
            <a:r>
              <a:rPr lang="en-GB" dirty="0">
                <a:latin typeface="+mn-lt"/>
              </a:rPr>
              <a:t>As uncertainty about future economic conditions changes over time it can affect spending decisions:</a:t>
            </a:r>
          </a:p>
          <a:p>
            <a:pPr lvl="1"/>
            <a:r>
              <a:rPr lang="en-GB" dirty="0">
                <a:latin typeface="+mn-lt"/>
              </a:rPr>
              <a:t>If one company is taken over by another, the employees may feel more uncertain about whether next year’s pay will be higher or lower</a:t>
            </a:r>
          </a:p>
          <a:p>
            <a:pPr lvl="1"/>
            <a:r>
              <a:rPr lang="en-GB" dirty="0">
                <a:latin typeface="+mn-lt"/>
              </a:rPr>
              <a:t>Businesses may become more unsure about the level of next years’ orders if there is a change of government in one of their export markets</a:t>
            </a:r>
          </a:p>
          <a:p>
            <a:pPr lvl="1"/>
            <a:r>
              <a:rPr lang="en-GB" dirty="0">
                <a:latin typeface="+mn-lt"/>
              </a:rPr>
              <a:t>Households faced with uncertainty may save more rather than spend</a:t>
            </a:r>
          </a:p>
          <a:p>
            <a:pPr lvl="1"/>
            <a:r>
              <a:rPr lang="en-GB" dirty="0">
                <a:latin typeface="+mn-lt"/>
              </a:rPr>
              <a:t>Consumers may delay the purchase of a large item such as a car or house, these industries feel effects of shock and uncertainty the most</a:t>
            </a:r>
          </a:p>
          <a:p>
            <a:pPr lvl="1"/>
            <a:r>
              <a:rPr lang="en-GB" dirty="0">
                <a:latin typeface="+mn-lt"/>
              </a:rPr>
              <a:t>Companies may decide to delay an investment decision with a “wait and see” policy</a:t>
            </a:r>
          </a:p>
        </p:txBody>
      </p:sp>
      <p:pic>
        <p:nvPicPr>
          <p:cNvPr id="1026" name="Picture 2" descr="http://leighcarfinance.co.uk/blog/wp-content/uploads/2013/12/cars3.jpg"/>
          <p:cNvPicPr>
            <a:picLocks noChangeAspect="1" noChangeArrowheads="1"/>
          </p:cNvPicPr>
          <p:nvPr/>
        </p:nvPicPr>
        <p:blipFill>
          <a:blip r:embed="rId2" cstate="print"/>
          <a:srcRect/>
          <a:stretch>
            <a:fillRect/>
          </a:stretch>
        </p:blipFill>
        <p:spPr bwMode="auto">
          <a:xfrm>
            <a:off x="1587501" y="5974710"/>
            <a:ext cx="1008038" cy="756291"/>
          </a:xfrm>
          <a:prstGeom prst="rect">
            <a:avLst/>
          </a:prstGeom>
          <a:noFill/>
        </p:spPr>
      </p:pic>
      <p:pic>
        <p:nvPicPr>
          <p:cNvPr id="6" name="Picture 2" descr="http://leighcarfinance.co.uk/blog/wp-content/uploads/2013/12/cars3.jpg"/>
          <p:cNvPicPr>
            <a:picLocks noChangeAspect="1" noChangeArrowheads="1"/>
          </p:cNvPicPr>
          <p:nvPr/>
        </p:nvPicPr>
        <p:blipFill>
          <a:blip r:embed="rId2" cstate="print"/>
          <a:srcRect/>
          <a:stretch>
            <a:fillRect/>
          </a:stretch>
        </p:blipFill>
        <p:spPr bwMode="auto">
          <a:xfrm>
            <a:off x="3516401" y="5974709"/>
            <a:ext cx="1008038" cy="756291"/>
          </a:xfrm>
          <a:prstGeom prst="rect">
            <a:avLst/>
          </a:prstGeom>
          <a:noFill/>
        </p:spPr>
      </p:pic>
      <p:pic>
        <p:nvPicPr>
          <p:cNvPr id="7" name="Picture 2" descr="http://leighcarfinance.co.uk/blog/wp-content/uploads/2013/12/cars3.jpg"/>
          <p:cNvPicPr>
            <a:picLocks noChangeAspect="1" noChangeArrowheads="1"/>
          </p:cNvPicPr>
          <p:nvPr/>
        </p:nvPicPr>
        <p:blipFill>
          <a:blip r:embed="rId2" cstate="print"/>
          <a:srcRect/>
          <a:stretch>
            <a:fillRect/>
          </a:stretch>
        </p:blipFill>
        <p:spPr bwMode="auto">
          <a:xfrm>
            <a:off x="5421078" y="5960512"/>
            <a:ext cx="1008038" cy="756291"/>
          </a:xfrm>
          <a:prstGeom prst="rect">
            <a:avLst/>
          </a:prstGeom>
          <a:noFill/>
        </p:spPr>
      </p:pic>
      <p:pic>
        <p:nvPicPr>
          <p:cNvPr id="8" name="Picture 2" descr="http://leighcarfinance.co.uk/blog/wp-content/uploads/2013/12/cars3.jpg"/>
          <p:cNvPicPr>
            <a:picLocks noChangeAspect="1" noChangeArrowheads="1"/>
          </p:cNvPicPr>
          <p:nvPr/>
        </p:nvPicPr>
        <p:blipFill>
          <a:blip r:embed="rId2" cstate="print"/>
          <a:srcRect/>
          <a:stretch>
            <a:fillRect/>
          </a:stretch>
        </p:blipFill>
        <p:spPr bwMode="auto">
          <a:xfrm>
            <a:off x="7214357" y="5974710"/>
            <a:ext cx="1008038" cy="756291"/>
          </a:xfrm>
          <a:prstGeom prst="rect">
            <a:avLst/>
          </a:prstGeom>
          <a:noFill/>
        </p:spPr>
      </p:pic>
      <p:pic>
        <p:nvPicPr>
          <p:cNvPr id="9" name="Picture 2" descr="http://leighcarfinance.co.uk/blog/wp-content/uploads/2013/12/cars3.jpg"/>
          <p:cNvPicPr>
            <a:picLocks noChangeAspect="1" noChangeArrowheads="1"/>
          </p:cNvPicPr>
          <p:nvPr/>
        </p:nvPicPr>
        <p:blipFill>
          <a:blip r:embed="rId2" cstate="print"/>
          <a:srcRect/>
          <a:stretch>
            <a:fillRect/>
          </a:stretch>
        </p:blipFill>
        <p:spPr bwMode="auto">
          <a:xfrm>
            <a:off x="9254655" y="5974710"/>
            <a:ext cx="1008038" cy="756291"/>
          </a:xfrm>
          <a:prstGeom prst="rect">
            <a:avLst/>
          </a:prstGeom>
          <a:noFill/>
        </p:spPr>
      </p:pic>
    </p:spTree>
    <p:extLst>
      <p:ext uri="{BB962C8B-B14F-4D97-AF65-F5344CB8AC3E}">
        <p14:creationId xmlns:p14="http://schemas.microsoft.com/office/powerpoint/2010/main" val="1119612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a:lstStyle/>
          <a:p>
            <a:r>
              <a:rPr lang="en-GB" sz="4400" dirty="0">
                <a:latin typeface="+mj-lt"/>
              </a:rPr>
              <a:t>Uncertainty</a:t>
            </a:r>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lstStyle/>
          <a:p>
            <a:r>
              <a:rPr lang="en-GB" dirty="0">
                <a:latin typeface="+mn-lt"/>
              </a:rPr>
              <a:t>There is a degree of uncertainty in most business decisions</a:t>
            </a:r>
          </a:p>
          <a:p>
            <a:r>
              <a:rPr lang="en-GB" dirty="0">
                <a:latin typeface="+mn-lt"/>
              </a:rPr>
              <a:t>This is because the future cannot be predicted with any certainty, we cannot be 100% sure that any event will happen</a:t>
            </a:r>
          </a:p>
          <a:p>
            <a:r>
              <a:rPr lang="en-GB" dirty="0">
                <a:latin typeface="+mn-lt"/>
              </a:rPr>
              <a:t>Uncertainty increases with time; a forecast a week ahead will be more accurate than a year ahead  </a:t>
            </a:r>
          </a:p>
          <a:p>
            <a:endParaRPr lang="en-GB" dirty="0">
              <a:latin typeface="+mn-lt"/>
            </a:endParaRPr>
          </a:p>
        </p:txBody>
      </p:sp>
      <p:pic>
        <p:nvPicPr>
          <p:cNvPr id="1026" name="Picture 2" descr="Image result for Tsunami"/>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889905"/>
            <a:ext cx="5181600" cy="34415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72200" y="5530632"/>
            <a:ext cx="5049253" cy="1200329"/>
          </a:xfrm>
          <a:prstGeom prst="rect">
            <a:avLst/>
          </a:prstGeom>
          <a:noFill/>
        </p:spPr>
        <p:txBody>
          <a:bodyPr wrap="square" rtlCol="0">
            <a:spAutoFit/>
          </a:bodyPr>
          <a:lstStyle/>
          <a:p>
            <a:r>
              <a:rPr lang="en-GB" dirty="0">
                <a:latin typeface="Arial Black" panose="020B0A04020102020204" pitchFamily="34" charset="0"/>
              </a:rPr>
              <a:t>Tsunami in Japan had an impact on Toyota, the wave took out the factory where all the Toyota car parts were made</a:t>
            </a:r>
          </a:p>
        </p:txBody>
      </p:sp>
    </p:spTree>
    <p:extLst>
      <p:ext uri="{BB962C8B-B14F-4D97-AF65-F5344CB8AC3E}">
        <p14:creationId xmlns:p14="http://schemas.microsoft.com/office/powerpoint/2010/main" val="2548409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n-GB" dirty="0">
                <a:latin typeface="+mj-lt"/>
              </a:rPr>
              <a:t>How a business may protect itself from uncertainty</a:t>
            </a:r>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GB" dirty="0">
                <a:latin typeface="+mn-lt"/>
              </a:rPr>
              <a:t>A business may worry about fluctuating interest rates and so may take out a long term loan at a FIXED rate of interest</a:t>
            </a:r>
            <a:endParaRPr lang="en-GB" dirty="0"/>
          </a:p>
          <a:p>
            <a:pPr marL="0" indent="0">
              <a:buNone/>
            </a:pPr>
            <a:endParaRPr lang="en-GB" dirty="0">
              <a:latin typeface="+mn-lt"/>
            </a:endParaRPr>
          </a:p>
          <a:p>
            <a:r>
              <a:rPr lang="en-GB" dirty="0"/>
              <a:t>This means that loan</a:t>
            </a:r>
            <a:r>
              <a:rPr lang="en-GB" dirty="0">
                <a:latin typeface="+mn-lt"/>
              </a:rPr>
              <a:t> payments stay the same each month and the business knows its fixed costs each month will not change</a:t>
            </a:r>
          </a:p>
          <a:p>
            <a:endParaRPr lang="en-GB" dirty="0"/>
          </a:p>
        </p:txBody>
      </p:sp>
      <p:pic>
        <p:nvPicPr>
          <p:cNvPr id="51202" name="Picture 2" descr="http://img.thisismoney.co.uk/i/pix/2010/05/rates_468x265.jpg"/>
          <p:cNvPicPr>
            <a:picLocks noChangeAspect="1" noChangeArrowheads="1"/>
          </p:cNvPicPr>
          <p:nvPr/>
        </p:nvPicPr>
        <p:blipFill>
          <a:blip r:embed="rId2"/>
          <a:srcRect/>
          <a:stretch>
            <a:fillRect/>
          </a:stretch>
        </p:blipFill>
        <p:spPr bwMode="auto">
          <a:xfrm>
            <a:off x="6383791" y="2225440"/>
            <a:ext cx="4951546" cy="280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3377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Mass markets and niche markets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17665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a:lstStyle/>
          <a:p>
            <a:r>
              <a:rPr lang="en-GB" sz="4000" dirty="0">
                <a:latin typeface="+mj-lt"/>
              </a:rPr>
              <a:t>How a business may protect itself from uncertainly</a:t>
            </a:r>
          </a:p>
        </p:txBody>
      </p:sp>
      <p:sp>
        <p:nvSpPr>
          <p:cNvPr id="3" name="Content Placeholder 2"/>
          <p:cNvSpPr>
            <a:spLocks noGrp="1"/>
          </p:cNvSpPr>
          <p:nvPr>
            <p:ph idx="1"/>
          </p:nvPr>
        </p:nvSpPr>
        <p:spPr>
          <a:xfrm>
            <a:off x="2109774" y="1788320"/>
            <a:ext cx="7972452" cy="1400172"/>
          </a:xfrm>
          <a:solidFill>
            <a:srgbClr val="FF99FF"/>
          </a:solidFill>
        </p:spPr>
        <p:txBody>
          <a:bodyPr>
            <a:normAutofit fontScale="92500" lnSpcReduction="20000"/>
          </a:bodyPr>
          <a:lstStyle/>
          <a:p>
            <a:r>
              <a:rPr lang="en-GB" dirty="0"/>
              <a:t>A simple way is to take out insurance against risk</a:t>
            </a:r>
          </a:p>
          <a:p>
            <a:r>
              <a:rPr lang="en-GB" dirty="0"/>
              <a:t>For example a DJ may have public liability insurance in case anything goes wrong with his equipment (like it catching fire) </a:t>
            </a:r>
          </a:p>
        </p:txBody>
      </p:sp>
      <p:pic>
        <p:nvPicPr>
          <p:cNvPr id="36866" name="Picture 2" descr="http://upload.wikimedia.org/wikipedia/commons/2/2d/Andy_Moor_DJ_2010.jpg"/>
          <p:cNvPicPr>
            <a:picLocks noChangeAspect="1" noChangeArrowheads="1"/>
          </p:cNvPicPr>
          <p:nvPr/>
        </p:nvPicPr>
        <p:blipFill>
          <a:blip r:embed="rId2"/>
          <a:srcRect/>
          <a:stretch>
            <a:fillRect/>
          </a:stretch>
        </p:blipFill>
        <p:spPr bwMode="auto">
          <a:xfrm>
            <a:off x="3490913" y="3286125"/>
            <a:ext cx="5210175" cy="3381375"/>
          </a:xfrm>
          <a:prstGeom prst="rect">
            <a:avLst/>
          </a:prstGeom>
          <a:noFill/>
        </p:spPr>
      </p:pic>
    </p:spTree>
    <p:extLst>
      <p:ext uri="{BB962C8B-B14F-4D97-AF65-F5344CB8AC3E}">
        <p14:creationId xmlns:p14="http://schemas.microsoft.com/office/powerpoint/2010/main" val="3946637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rial Black" panose="020B0A04020102020204" pitchFamily="34" charset="0"/>
              </a:rPr>
              <a:t>Sample Edexcel A2 questions</a:t>
            </a: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111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1</a:t>
            </a:r>
          </a:p>
        </p:txBody>
      </p:sp>
      <p:pic>
        <p:nvPicPr>
          <p:cNvPr id="4" name="Content Placeholder 3"/>
          <p:cNvPicPr>
            <a:picLocks noGrp="1" noChangeAspect="1"/>
          </p:cNvPicPr>
          <p:nvPr>
            <p:ph idx="1"/>
          </p:nvPr>
        </p:nvPicPr>
        <p:blipFill>
          <a:blip r:embed="rId2"/>
          <a:stretch>
            <a:fillRect/>
          </a:stretch>
        </p:blipFill>
        <p:spPr>
          <a:xfrm>
            <a:off x="838200" y="2051616"/>
            <a:ext cx="10425958" cy="2186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Knowledge 1</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Application 3</a:t>
            </a:r>
            <a:endParaRPr lang="en-GB" sz="2800" dirty="0"/>
          </a:p>
        </p:txBody>
      </p:sp>
    </p:spTree>
    <p:extLst>
      <p:ext uri="{BB962C8B-B14F-4D97-AF65-F5344CB8AC3E}">
        <p14:creationId xmlns:p14="http://schemas.microsoft.com/office/powerpoint/2010/main" val="952877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a:t>Answer sample question </a:t>
            </a:r>
            <a:r>
              <a:rPr lang="en-GB" dirty="0"/>
              <a:t>1</a:t>
            </a:r>
          </a:p>
        </p:txBody>
      </p:sp>
      <p:pic>
        <p:nvPicPr>
          <p:cNvPr id="3" name="Content Placeholder 2"/>
          <p:cNvPicPr>
            <a:picLocks noGrp="1" noChangeAspect="1"/>
          </p:cNvPicPr>
          <p:nvPr>
            <p:ph idx="1"/>
          </p:nvPr>
        </p:nvPicPr>
        <p:blipFill>
          <a:blip r:embed="rId2"/>
          <a:stretch>
            <a:fillRect/>
          </a:stretch>
        </p:blipFill>
        <p:spPr>
          <a:xfrm>
            <a:off x="2318657" y="1598271"/>
            <a:ext cx="7554686" cy="47216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2148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2</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Knowledge 1</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Application 3</a:t>
            </a:r>
            <a:endParaRPr lang="en-GB" sz="2800" dirty="0"/>
          </a:p>
        </p:txBody>
      </p:sp>
      <p:sp>
        <p:nvSpPr>
          <p:cNvPr id="3" name="Content Placeholder 2"/>
          <p:cNvSpPr>
            <a:spLocks noGrp="1"/>
          </p:cNvSpPr>
          <p:nvPr>
            <p:ph idx="1"/>
          </p:nvPr>
        </p:nvSpPr>
        <p:spPr/>
        <p:txBody>
          <a:bodyPr/>
          <a:lstStyle/>
          <a:p>
            <a:endParaRPr lang="en-GB"/>
          </a:p>
        </p:txBody>
      </p:sp>
      <p:pic>
        <p:nvPicPr>
          <p:cNvPr id="7" name="Picture 6"/>
          <p:cNvPicPr/>
          <p:nvPr/>
        </p:nvPicPr>
        <p:blipFill rotWithShape="1">
          <a:blip r:embed="rId2"/>
          <a:srcRect l="2826" t="11700" r="54299" b="75005"/>
          <a:stretch/>
        </p:blipFill>
        <p:spPr bwMode="auto">
          <a:xfrm>
            <a:off x="516823" y="2064330"/>
            <a:ext cx="11158353" cy="2457224"/>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7369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Answer sample question 2</a:t>
            </a:r>
          </a:p>
        </p:txBody>
      </p:sp>
      <p:sp>
        <p:nvSpPr>
          <p:cNvPr id="4" name="Content Placeholder 3"/>
          <p:cNvSpPr>
            <a:spLocks noGrp="1"/>
          </p:cNvSpPr>
          <p:nvPr>
            <p:ph idx="1"/>
          </p:nvPr>
        </p:nvSpPr>
        <p:spPr/>
        <p:txBody>
          <a:bodyPr/>
          <a:lstStyle/>
          <a:p>
            <a:r>
              <a:rPr lang="en-GB" dirty="0"/>
              <a:t>TBC</a:t>
            </a:r>
          </a:p>
        </p:txBody>
      </p:sp>
    </p:spTree>
    <p:extLst>
      <p:ext uri="{BB962C8B-B14F-4D97-AF65-F5344CB8AC3E}">
        <p14:creationId xmlns:p14="http://schemas.microsoft.com/office/powerpoint/2010/main" val="2080939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3</a:t>
            </a:r>
          </a:p>
        </p:txBody>
      </p:sp>
      <p:sp>
        <p:nvSpPr>
          <p:cNvPr id="3" name="Content Placeholder 2"/>
          <p:cNvSpPr>
            <a:spLocks noGrp="1"/>
          </p:cNvSpPr>
          <p:nvPr>
            <p:ph idx="1"/>
          </p:nvPr>
        </p:nvSpPr>
        <p:spPr/>
        <p:txBody>
          <a:bodyPr/>
          <a:lstStyle/>
          <a:p>
            <a:endParaRPr lang="en-GB" dirty="0"/>
          </a:p>
        </p:txBody>
      </p:sp>
      <p:pic>
        <p:nvPicPr>
          <p:cNvPr id="10" name="Picture 9"/>
          <p:cNvPicPr/>
          <p:nvPr/>
        </p:nvPicPr>
        <p:blipFill rotWithShape="1">
          <a:blip r:embed="rId2"/>
          <a:srcRect l="998" t="28718" r="52969" b="32459"/>
          <a:stretch/>
        </p:blipFill>
        <p:spPr bwMode="auto">
          <a:xfrm>
            <a:off x="1443975" y="1825625"/>
            <a:ext cx="9656416" cy="5032375"/>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1932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3</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Application 2</a:t>
            </a:r>
            <a:endParaRPr lang="en-GB" sz="2800" dirty="0"/>
          </a:p>
        </p:txBody>
      </p:sp>
      <p:sp>
        <p:nvSpPr>
          <p:cNvPr id="3" name="Content Placeholder 2"/>
          <p:cNvSpPr>
            <a:spLocks noGrp="1"/>
          </p:cNvSpPr>
          <p:nvPr>
            <p:ph idx="1"/>
          </p:nvPr>
        </p:nvSpPr>
        <p:spPr>
          <a:xfrm>
            <a:off x="838200" y="1825625"/>
            <a:ext cx="10515600" cy="2703845"/>
          </a:xfrm>
        </p:spPr>
        <p:txBody>
          <a:bodyPr/>
          <a:lstStyle/>
          <a:p>
            <a:pPr marL="0" indent="0">
              <a:buNone/>
            </a:pPr>
            <a:endParaRPr lang="en-GB" dirty="0"/>
          </a:p>
        </p:txBody>
      </p:sp>
      <p:pic>
        <p:nvPicPr>
          <p:cNvPr id="10" name="Picture 9"/>
          <p:cNvPicPr/>
          <p:nvPr/>
        </p:nvPicPr>
        <p:blipFill rotWithShape="1">
          <a:blip r:embed="rId2"/>
          <a:srcRect l="54509" t="22071" r="4609" b="71015"/>
          <a:stretch/>
        </p:blipFill>
        <p:spPr bwMode="auto">
          <a:xfrm>
            <a:off x="328295" y="2615874"/>
            <a:ext cx="11025505" cy="1339438"/>
          </a:xfrm>
          <a:prstGeom prst="rect">
            <a:avLst/>
          </a:prstGeom>
          <a:ln w="38100">
            <a:solidFill>
              <a:schemeClr val="tx1"/>
            </a:solidFill>
          </a:ln>
          <a:extLst>
            <a:ext uri="{53640926-AAD7-44D8-BBD7-CCE9431645EC}">
              <a14:shadowObscured xmlns:a14="http://schemas.microsoft.com/office/drawing/2010/main"/>
            </a:ext>
          </a:extLst>
        </p:spPr>
      </p:pic>
      <p:sp>
        <p:nvSpPr>
          <p:cNvPr id="11" name="Hexagon 10"/>
          <p:cNvSpPr/>
          <p:nvPr/>
        </p:nvSpPr>
        <p:spPr>
          <a:xfrm>
            <a:off x="6136694"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Analysis </a:t>
            </a:r>
          </a:p>
          <a:p>
            <a:pPr algn="ctr"/>
            <a:r>
              <a:rPr lang="en-GB" sz="3200" dirty="0"/>
              <a:t>3</a:t>
            </a:r>
            <a:endParaRPr lang="en-GB" sz="2800" dirty="0"/>
          </a:p>
        </p:txBody>
      </p:sp>
      <p:sp>
        <p:nvSpPr>
          <p:cNvPr id="12" name="Hexagon 11"/>
          <p:cNvSpPr/>
          <p:nvPr/>
        </p:nvSpPr>
        <p:spPr>
          <a:xfrm>
            <a:off x="9152005" y="4771145"/>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a:t>Evaluation </a:t>
            </a:r>
            <a:endParaRPr lang="en-GB" sz="3200" dirty="0"/>
          </a:p>
          <a:p>
            <a:pPr algn="ctr"/>
            <a:r>
              <a:rPr lang="en-GB" sz="3200" dirty="0"/>
              <a:t>3</a:t>
            </a:r>
            <a:endParaRPr lang="en-GB" sz="2800" dirty="0"/>
          </a:p>
        </p:txBody>
      </p:sp>
    </p:spTree>
    <p:extLst>
      <p:ext uri="{BB962C8B-B14F-4D97-AF65-F5344CB8AC3E}">
        <p14:creationId xmlns:p14="http://schemas.microsoft.com/office/powerpoint/2010/main" val="2040444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Answer sample question 2</a:t>
            </a:r>
          </a:p>
        </p:txBody>
      </p:sp>
      <p:sp>
        <p:nvSpPr>
          <p:cNvPr id="4" name="Content Placeholder 3"/>
          <p:cNvSpPr>
            <a:spLocks noGrp="1"/>
          </p:cNvSpPr>
          <p:nvPr>
            <p:ph idx="1"/>
          </p:nvPr>
        </p:nvSpPr>
        <p:spPr/>
        <p:txBody>
          <a:bodyPr/>
          <a:lstStyle/>
          <a:p>
            <a:r>
              <a:rPr lang="en-GB" dirty="0"/>
              <a:t>2018</a:t>
            </a:r>
          </a:p>
        </p:txBody>
      </p:sp>
    </p:spTree>
    <p:extLst>
      <p:ext uri="{BB962C8B-B14F-4D97-AF65-F5344CB8AC3E}">
        <p14:creationId xmlns:p14="http://schemas.microsoft.com/office/powerpoint/2010/main" val="2817223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4</a:t>
            </a:r>
          </a:p>
        </p:txBody>
      </p:sp>
      <p:sp>
        <p:nvSpPr>
          <p:cNvPr id="3" name="Content Placeholder 2"/>
          <p:cNvSpPr>
            <a:spLocks noGrp="1"/>
          </p:cNvSpPr>
          <p:nvPr>
            <p:ph idx="1"/>
          </p:nvPr>
        </p:nvSpPr>
        <p:spPr/>
        <p:txBody>
          <a:bodyPr/>
          <a:lstStyle/>
          <a:p>
            <a:endParaRPr lang="en-GB" dirty="0"/>
          </a:p>
        </p:txBody>
      </p:sp>
      <p:pic>
        <p:nvPicPr>
          <p:cNvPr id="5" name="Picture 4"/>
          <p:cNvPicPr/>
          <p:nvPr/>
        </p:nvPicPr>
        <p:blipFill rotWithShape="1">
          <a:blip r:embed="rId2"/>
          <a:srcRect l="9814" t="15926" r="29907" b="38445"/>
          <a:stretch/>
        </p:blipFill>
        <p:spPr>
          <a:xfrm>
            <a:off x="2442844" y="1825624"/>
            <a:ext cx="8047355" cy="4079875"/>
          </a:xfrm>
          <a:prstGeom prst="rect">
            <a:avLst/>
          </a:prstGeom>
          <a:ln w="38100">
            <a:solidFill>
              <a:schemeClr val="tx1"/>
            </a:solidFill>
          </a:ln>
        </p:spPr>
      </p:pic>
    </p:spTree>
    <p:extLst>
      <p:ext uri="{BB962C8B-B14F-4D97-AF65-F5344CB8AC3E}">
        <p14:creationId xmlns:p14="http://schemas.microsoft.com/office/powerpoint/2010/main" val="418006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en-GB" dirty="0"/>
              <a:t>Definition of mass markets and niche markets</a:t>
            </a:r>
          </a:p>
        </p:txBody>
      </p:sp>
      <p:sp>
        <p:nvSpPr>
          <p:cNvPr id="3" name="Content Placeholder 2"/>
          <p:cNvSpPr>
            <a:spLocks noGrp="1"/>
          </p:cNvSpPr>
          <p:nvPr>
            <p:ph idx="1"/>
          </p:nvPr>
        </p:nvSpPr>
        <p:spPr>
          <a:xfrm>
            <a:off x="838200" y="2123615"/>
            <a:ext cx="6019800" cy="3690331"/>
          </a:xfrm>
        </p:spPr>
        <p:style>
          <a:lnRef idx="2">
            <a:schemeClr val="accent4"/>
          </a:lnRef>
          <a:fillRef idx="1">
            <a:schemeClr val="lt1"/>
          </a:fillRef>
          <a:effectRef idx="0">
            <a:schemeClr val="accent4"/>
          </a:effectRef>
          <a:fontRef idx="minor">
            <a:schemeClr val="dk1"/>
          </a:fontRef>
        </p:style>
        <p:txBody>
          <a:bodyPr>
            <a:normAutofit/>
          </a:bodyPr>
          <a:lstStyle/>
          <a:p>
            <a:r>
              <a:rPr lang="en-GB" b="1" dirty="0">
                <a:solidFill>
                  <a:schemeClr val="tx1"/>
                </a:solidFill>
                <a:latin typeface="Arial Black" panose="020B0A04020102020204" pitchFamily="34" charset="0"/>
              </a:rPr>
              <a:t>Mass market </a:t>
            </a:r>
            <a:r>
              <a:rPr lang="en-GB" dirty="0"/>
              <a:t>– this is the market that is aimed at the general population e.g. regular toothpaste</a:t>
            </a:r>
          </a:p>
          <a:p>
            <a:endParaRPr lang="en-GB" dirty="0"/>
          </a:p>
          <a:p>
            <a:r>
              <a:rPr lang="en-GB" b="1" dirty="0">
                <a:solidFill>
                  <a:schemeClr val="tx1"/>
                </a:solidFill>
                <a:latin typeface="Arial Black" panose="020B0A04020102020204" pitchFamily="34" charset="0"/>
              </a:rPr>
              <a:t>Niche market </a:t>
            </a:r>
            <a:r>
              <a:rPr lang="en-GB" dirty="0"/>
              <a:t>– this is a subset of the main market and addresses a specialist need e.g. Sensodyne toothpaste for sensitive teeth</a:t>
            </a:r>
          </a:p>
          <a:p>
            <a:pPr marL="0" indent="0">
              <a:buNone/>
            </a:pPr>
            <a:endParaRPr lang="en-GB" dirty="0"/>
          </a:p>
        </p:txBody>
      </p:sp>
      <p:sp>
        <p:nvSpPr>
          <p:cNvPr id="4" name="Rounded Rectangle 3"/>
          <p:cNvSpPr/>
          <p:nvPr/>
        </p:nvSpPr>
        <p:spPr>
          <a:xfrm>
            <a:off x="7306143" y="1962270"/>
            <a:ext cx="3240360" cy="21602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latin typeface="Calibri"/>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0551" y="2448561"/>
            <a:ext cx="2931544" cy="128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7306143" y="4394092"/>
            <a:ext cx="3240360" cy="21602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latin typeface="Calibri"/>
            </a:endParaRPr>
          </a:p>
        </p:txBody>
      </p:sp>
      <p:pic>
        <p:nvPicPr>
          <p:cNvPr id="1027" name="Picture 3"/>
          <p:cNvPicPr>
            <a:picLocks noChangeArrowheads="1"/>
          </p:cNvPicPr>
          <p:nvPr/>
        </p:nvPicPr>
        <p:blipFill rotWithShape="1">
          <a:blip r:embed="rId4" cstate="print">
            <a:extLst>
              <a:ext uri="{28A0092B-C50C-407E-A947-70E740481C1C}">
                <a14:useLocalDpi xmlns:a14="http://schemas.microsoft.com/office/drawing/2010/main" val="0"/>
              </a:ext>
            </a:extLst>
          </a:blip>
          <a:srcRect b="19394"/>
          <a:stretch/>
        </p:blipFill>
        <p:spPr bwMode="auto">
          <a:xfrm>
            <a:off x="7486323" y="4893847"/>
            <a:ext cx="2880000" cy="116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167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4</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Knowledge 1</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Application 2</a:t>
            </a:r>
            <a:endParaRPr lang="en-GB" sz="2800" dirty="0"/>
          </a:p>
        </p:txBody>
      </p:sp>
      <p:sp>
        <p:nvSpPr>
          <p:cNvPr id="3" name="Content Placeholder 2"/>
          <p:cNvSpPr>
            <a:spLocks noGrp="1"/>
          </p:cNvSpPr>
          <p:nvPr>
            <p:ph idx="1"/>
          </p:nvPr>
        </p:nvSpPr>
        <p:spPr>
          <a:xfrm>
            <a:off x="838200" y="1825625"/>
            <a:ext cx="10515600" cy="2703845"/>
          </a:xfrm>
        </p:spPr>
        <p:txBody>
          <a:bodyPr/>
          <a:lstStyle/>
          <a:p>
            <a:pPr marL="0" indent="0">
              <a:buNone/>
            </a:pPr>
            <a:endParaRPr lang="en-GB" dirty="0"/>
          </a:p>
        </p:txBody>
      </p:sp>
      <p:sp>
        <p:nvSpPr>
          <p:cNvPr id="11" name="Hexagon 10"/>
          <p:cNvSpPr/>
          <p:nvPr/>
        </p:nvSpPr>
        <p:spPr>
          <a:xfrm>
            <a:off x="6136694"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Analysis </a:t>
            </a:r>
          </a:p>
          <a:p>
            <a:pPr algn="ctr"/>
            <a:r>
              <a:rPr lang="en-GB" sz="3200" dirty="0"/>
              <a:t>1</a:t>
            </a:r>
            <a:endParaRPr lang="en-GB" sz="2800" dirty="0"/>
          </a:p>
        </p:txBody>
      </p:sp>
      <p:pic>
        <p:nvPicPr>
          <p:cNvPr id="4" name="Picture 3"/>
          <p:cNvPicPr>
            <a:picLocks noChangeAspect="1"/>
          </p:cNvPicPr>
          <p:nvPr/>
        </p:nvPicPr>
        <p:blipFill rotWithShape="1">
          <a:blip r:embed="rId2"/>
          <a:srcRect l="9907" t="14619" r="30648" b="73085"/>
          <a:stretch/>
        </p:blipFill>
        <p:spPr>
          <a:xfrm>
            <a:off x="1231900" y="2400299"/>
            <a:ext cx="8153400" cy="1054101"/>
          </a:xfrm>
          <a:prstGeom prst="rect">
            <a:avLst/>
          </a:prstGeom>
          <a:ln w="38100">
            <a:solidFill>
              <a:schemeClr val="tx1"/>
            </a:solidFill>
          </a:ln>
        </p:spPr>
      </p:pic>
    </p:spTree>
    <p:extLst>
      <p:ext uri="{BB962C8B-B14F-4D97-AF65-F5344CB8AC3E}">
        <p14:creationId xmlns:p14="http://schemas.microsoft.com/office/powerpoint/2010/main" val="146237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Answer sample question 4</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17963" t="24874" r="30278" b="11422"/>
          <a:stretch/>
        </p:blipFill>
        <p:spPr>
          <a:xfrm>
            <a:off x="2044700" y="1270793"/>
            <a:ext cx="7099300" cy="5461001"/>
          </a:xfrm>
          <a:prstGeom prst="rect">
            <a:avLst/>
          </a:prstGeom>
        </p:spPr>
      </p:pic>
    </p:spTree>
    <p:extLst>
      <p:ext uri="{BB962C8B-B14F-4D97-AF65-F5344CB8AC3E}">
        <p14:creationId xmlns:p14="http://schemas.microsoft.com/office/powerpoint/2010/main" val="886596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5</a:t>
            </a:r>
          </a:p>
        </p:txBody>
      </p:sp>
      <p:sp>
        <p:nvSpPr>
          <p:cNvPr id="3" name="Content Placeholder 2"/>
          <p:cNvSpPr>
            <a:spLocks noGrp="1"/>
          </p:cNvSpPr>
          <p:nvPr>
            <p:ph idx="1"/>
          </p:nvPr>
        </p:nvSpPr>
        <p:spPr/>
        <p:txBody>
          <a:bodyPr/>
          <a:lstStyle/>
          <a:p>
            <a:endParaRPr lang="en-GB" dirty="0"/>
          </a:p>
        </p:txBody>
      </p:sp>
      <p:pic>
        <p:nvPicPr>
          <p:cNvPr id="6" name="Picture 5"/>
          <p:cNvPicPr/>
          <p:nvPr/>
        </p:nvPicPr>
        <p:blipFill rotWithShape="1">
          <a:blip r:embed="rId2"/>
          <a:srcRect l="14148" t="22638" r="32572" b="11858"/>
          <a:stretch/>
        </p:blipFill>
        <p:spPr bwMode="auto">
          <a:xfrm>
            <a:off x="2955924" y="1690688"/>
            <a:ext cx="6403975" cy="4887912"/>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8078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5</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Knowledge 1</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Application 3</a:t>
            </a:r>
            <a:endParaRPr lang="en-GB" sz="2800" dirty="0"/>
          </a:p>
        </p:txBody>
      </p:sp>
      <p:sp>
        <p:nvSpPr>
          <p:cNvPr id="3" name="Content Placeholder 2"/>
          <p:cNvSpPr>
            <a:spLocks noGrp="1"/>
          </p:cNvSpPr>
          <p:nvPr>
            <p:ph idx="1"/>
          </p:nvPr>
        </p:nvSpPr>
        <p:spPr>
          <a:xfrm>
            <a:off x="838200" y="1825625"/>
            <a:ext cx="10515600" cy="2703845"/>
          </a:xfrm>
        </p:spPr>
        <p:txBody>
          <a:bodyPr/>
          <a:lstStyle/>
          <a:p>
            <a:pPr marL="0" indent="0">
              <a:buNone/>
            </a:pPr>
            <a:endParaRPr lang="en-GB" dirty="0"/>
          </a:p>
        </p:txBody>
      </p:sp>
      <p:pic>
        <p:nvPicPr>
          <p:cNvPr id="10" name="Picture 9"/>
          <p:cNvPicPr/>
          <p:nvPr/>
        </p:nvPicPr>
        <p:blipFill rotWithShape="1">
          <a:blip r:embed="rId2"/>
          <a:srcRect l="15954" t="18303" r="33168" b="63151"/>
          <a:stretch/>
        </p:blipFill>
        <p:spPr bwMode="auto">
          <a:xfrm>
            <a:off x="838200" y="1814739"/>
            <a:ext cx="10515600" cy="2287361"/>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4622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Answer sample question 5</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7963" t="21578" r="25185" b="7311"/>
          <a:stretch/>
        </p:blipFill>
        <p:spPr>
          <a:xfrm>
            <a:off x="2669170" y="1600200"/>
            <a:ext cx="6449430" cy="5041900"/>
          </a:xfrm>
          <a:prstGeom prst="rect">
            <a:avLst/>
          </a:prstGeom>
        </p:spPr>
      </p:pic>
    </p:spTree>
    <p:extLst>
      <p:ext uri="{BB962C8B-B14F-4D97-AF65-F5344CB8AC3E}">
        <p14:creationId xmlns:p14="http://schemas.microsoft.com/office/powerpoint/2010/main" val="39857162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6</a:t>
            </a:r>
          </a:p>
        </p:txBody>
      </p:sp>
      <p:sp>
        <p:nvSpPr>
          <p:cNvPr id="3" name="Content Placeholder 2"/>
          <p:cNvSpPr>
            <a:spLocks noGrp="1"/>
          </p:cNvSpPr>
          <p:nvPr>
            <p:ph idx="1"/>
          </p:nvPr>
        </p:nvSpPr>
        <p:spPr/>
        <p:txBody>
          <a:bodyPr/>
          <a:lstStyle/>
          <a:p>
            <a:endParaRPr lang="en-GB" dirty="0"/>
          </a:p>
        </p:txBody>
      </p:sp>
      <p:pic>
        <p:nvPicPr>
          <p:cNvPr id="5" name="Picture 4"/>
          <p:cNvPicPr/>
          <p:nvPr/>
        </p:nvPicPr>
        <p:blipFill rotWithShape="1">
          <a:blip r:embed="rId2"/>
          <a:srcRect l="13696" t="18303" r="37232" b="12813"/>
          <a:stretch/>
        </p:blipFill>
        <p:spPr bwMode="auto">
          <a:xfrm>
            <a:off x="3700145" y="1353185"/>
            <a:ext cx="5731510" cy="4685030"/>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070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6</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Application 2</a:t>
            </a:r>
            <a:endParaRPr lang="en-GB" sz="2800" dirty="0"/>
          </a:p>
        </p:txBody>
      </p:sp>
      <p:sp>
        <p:nvSpPr>
          <p:cNvPr id="3" name="Content Placeholder 2"/>
          <p:cNvSpPr>
            <a:spLocks noGrp="1"/>
          </p:cNvSpPr>
          <p:nvPr>
            <p:ph idx="1"/>
          </p:nvPr>
        </p:nvSpPr>
        <p:spPr>
          <a:xfrm>
            <a:off x="838200" y="1825625"/>
            <a:ext cx="10515600" cy="2703845"/>
          </a:xfrm>
        </p:spPr>
        <p:txBody>
          <a:bodyPr/>
          <a:lstStyle/>
          <a:p>
            <a:pPr marL="0" indent="0">
              <a:buNone/>
            </a:pPr>
            <a:endParaRPr lang="en-GB" dirty="0"/>
          </a:p>
        </p:txBody>
      </p:sp>
      <p:sp>
        <p:nvSpPr>
          <p:cNvPr id="7" name="Hexagon 6"/>
          <p:cNvSpPr/>
          <p:nvPr/>
        </p:nvSpPr>
        <p:spPr>
          <a:xfrm>
            <a:off x="6049640" y="4749373"/>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Analysis</a:t>
            </a:r>
          </a:p>
          <a:p>
            <a:pPr algn="ctr"/>
            <a:r>
              <a:rPr lang="en-GB" sz="3200" dirty="0"/>
              <a:t> 4</a:t>
            </a:r>
            <a:endParaRPr lang="en-GB" sz="2800" dirty="0"/>
          </a:p>
        </p:txBody>
      </p:sp>
      <p:sp>
        <p:nvSpPr>
          <p:cNvPr id="11" name="Hexagon 10"/>
          <p:cNvSpPr/>
          <p:nvPr/>
        </p:nvSpPr>
        <p:spPr>
          <a:xfrm>
            <a:off x="8977897"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Evaluation 4</a:t>
            </a:r>
            <a:endParaRPr lang="en-GB" sz="2800" dirty="0"/>
          </a:p>
        </p:txBody>
      </p:sp>
      <p:pic>
        <p:nvPicPr>
          <p:cNvPr id="12" name="Picture 11"/>
          <p:cNvPicPr/>
          <p:nvPr/>
        </p:nvPicPr>
        <p:blipFill rotWithShape="1">
          <a:blip r:embed="rId2"/>
          <a:srcRect l="15502" t="17821" r="34521" b="72304"/>
          <a:stretch/>
        </p:blipFill>
        <p:spPr bwMode="auto">
          <a:xfrm>
            <a:off x="838200" y="1825624"/>
            <a:ext cx="10515600" cy="1196975"/>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0283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2717800" cy="1572745"/>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n-GB" dirty="0"/>
              <a:t>Answer sample question 6</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27593" t="22518" r="38611" b="8148"/>
          <a:stretch/>
        </p:blipFill>
        <p:spPr>
          <a:xfrm>
            <a:off x="3778250" y="12699"/>
            <a:ext cx="5314950" cy="6814785"/>
          </a:xfrm>
          <a:prstGeom prst="rect">
            <a:avLst/>
          </a:prstGeom>
        </p:spPr>
      </p:pic>
    </p:spTree>
    <p:extLst>
      <p:ext uri="{BB962C8B-B14F-4D97-AF65-F5344CB8AC3E}">
        <p14:creationId xmlns:p14="http://schemas.microsoft.com/office/powerpoint/2010/main" val="3768958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a:t>Glossary</a:t>
            </a:r>
          </a:p>
        </p:txBody>
      </p:sp>
      <p:sp>
        <p:nvSpPr>
          <p:cNvPr id="3" name="Content Placeholder 2"/>
          <p:cNvSpPr>
            <a:spLocks noGrp="1"/>
          </p:cNvSpPr>
          <p:nvPr>
            <p:ph idx="1"/>
          </p:nvPr>
        </p:nvSpPr>
        <p:spPr>
          <a:xfrm>
            <a:off x="838200" y="1825624"/>
            <a:ext cx="10515600" cy="5032375"/>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b="1" dirty="0"/>
              <a:t>Mass market</a:t>
            </a:r>
            <a:r>
              <a:rPr lang="en-GB" dirty="0"/>
              <a:t>; products or services that are sold or advertised to everyone at the same time in the same way </a:t>
            </a:r>
          </a:p>
          <a:p>
            <a:r>
              <a:rPr lang="en-GB" b="1" dirty="0"/>
              <a:t>Niche</a:t>
            </a:r>
            <a:r>
              <a:rPr lang="en-GB" dirty="0"/>
              <a:t> </a:t>
            </a:r>
            <a:r>
              <a:rPr lang="en-GB" b="1" dirty="0"/>
              <a:t>market</a:t>
            </a:r>
            <a:r>
              <a:rPr lang="en-GB" dirty="0"/>
              <a:t>; a subset of a normal market that caters for specific consumer needs and wants</a:t>
            </a:r>
          </a:p>
          <a:p>
            <a:r>
              <a:rPr lang="en-GB" b="1" dirty="0"/>
              <a:t>Market</a:t>
            </a:r>
            <a:r>
              <a:rPr lang="en-GB" dirty="0"/>
              <a:t> </a:t>
            </a:r>
            <a:r>
              <a:rPr lang="en-GB" b="1" dirty="0"/>
              <a:t>size</a:t>
            </a:r>
            <a:r>
              <a:rPr lang="en-GB" dirty="0"/>
              <a:t>; measured by volume of sales or value </a:t>
            </a:r>
          </a:p>
          <a:p>
            <a:r>
              <a:rPr lang="en-GB" b="1" dirty="0"/>
              <a:t>Market</a:t>
            </a:r>
            <a:r>
              <a:rPr lang="en-GB" dirty="0"/>
              <a:t> </a:t>
            </a:r>
            <a:r>
              <a:rPr lang="en-GB" b="1" dirty="0"/>
              <a:t>share</a:t>
            </a:r>
            <a:r>
              <a:rPr lang="en-GB" dirty="0"/>
              <a:t>; the % of a market that a business, product or service has</a:t>
            </a:r>
          </a:p>
          <a:p>
            <a:r>
              <a:rPr lang="en-GB" b="1" dirty="0"/>
              <a:t>Innovation</a:t>
            </a:r>
            <a:r>
              <a:rPr lang="en-GB" dirty="0"/>
              <a:t>; when an invention is brought to market</a:t>
            </a:r>
          </a:p>
          <a:p>
            <a:r>
              <a:rPr lang="en-GB" b="1" dirty="0"/>
              <a:t>Risk</a:t>
            </a:r>
            <a:r>
              <a:rPr lang="en-GB" dirty="0"/>
              <a:t>; this is the possibility that the business will have a lower than expected profit or a loss</a:t>
            </a:r>
          </a:p>
          <a:p>
            <a:r>
              <a:rPr lang="en-GB" b="1" dirty="0"/>
              <a:t>Uncertainty</a:t>
            </a:r>
            <a:r>
              <a:rPr lang="en-GB" dirty="0"/>
              <a:t>; Uncertainty is when businesses are unable to predict external shocks or future events</a:t>
            </a:r>
          </a:p>
          <a:p>
            <a:r>
              <a:rPr lang="en-GB" b="1" dirty="0"/>
              <a:t>Market growth</a:t>
            </a:r>
            <a:r>
              <a:rPr lang="en-GB" dirty="0"/>
              <a:t>; The percentage growth in the size of the market, measured over a specific period.</a:t>
            </a:r>
            <a:endParaRPr lang="en-GB" b="1" dirty="0"/>
          </a:p>
        </p:txBody>
      </p:sp>
    </p:spTree>
    <p:extLst>
      <p:ext uri="{BB962C8B-B14F-4D97-AF65-F5344CB8AC3E}">
        <p14:creationId xmlns:p14="http://schemas.microsoft.com/office/powerpoint/2010/main" val="141790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29" y="116632"/>
            <a:ext cx="11212285" cy="1143000"/>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sz="2000" dirty="0">
                <a:latin typeface="Arial Black" panose="020B0A04020102020204" pitchFamily="34" charset="0"/>
              </a:rPr>
              <a:t>Activity</a:t>
            </a:r>
            <a:br>
              <a:rPr lang="en-GB" sz="2000" dirty="0">
                <a:latin typeface="Arial Black" panose="020B0A04020102020204" pitchFamily="34" charset="0"/>
              </a:rPr>
            </a:br>
            <a:r>
              <a:rPr lang="en-GB" sz="2000" dirty="0">
                <a:latin typeface="Arial Black" panose="020B0A04020102020204" pitchFamily="34" charset="0"/>
              </a:rPr>
              <a:t>Imagine this circle is the entire market for watches.  How would it divide up with the different brands?  How many brands can you think of?</a:t>
            </a:r>
          </a:p>
        </p:txBody>
      </p:sp>
      <p:sp>
        <p:nvSpPr>
          <p:cNvPr id="4" name="Oval 3"/>
          <p:cNvSpPr/>
          <p:nvPr/>
        </p:nvSpPr>
        <p:spPr>
          <a:xfrm>
            <a:off x="3359696" y="1700808"/>
            <a:ext cx="5472608" cy="47525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cxnSp>
        <p:nvCxnSpPr>
          <p:cNvPr id="6" name="Straight Connector 5"/>
          <p:cNvCxnSpPr>
            <a:stCxn id="4" idx="0"/>
            <a:endCxn id="4" idx="4"/>
          </p:cNvCxnSpPr>
          <p:nvPr/>
        </p:nvCxnSpPr>
        <p:spPr>
          <a:xfrm>
            <a:off x="6096000" y="1700808"/>
            <a:ext cx="0" cy="4752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2"/>
            <a:endCxn id="4" idx="6"/>
          </p:cNvCxnSpPr>
          <p:nvPr/>
        </p:nvCxnSpPr>
        <p:spPr>
          <a:xfrm>
            <a:off x="3359696" y="4077072"/>
            <a:ext cx="54726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172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Mass market characteristics</a:t>
            </a:r>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GB" dirty="0"/>
              <a:t>A product is sold to all consumers in the same way.  For example coca cola – one advert for everyone </a:t>
            </a:r>
          </a:p>
          <a:p>
            <a:endParaRPr lang="en-GB" dirty="0"/>
          </a:p>
          <a:p>
            <a:r>
              <a:rPr lang="en-GB" dirty="0"/>
              <a:t>Many products can be sold on a global scale with just a few language tweaks; Disney films, Microsoft software, Oreo Cookies</a:t>
            </a:r>
          </a:p>
          <a:p>
            <a:endParaRPr lang="en-GB" dirty="0"/>
          </a:p>
          <a:p>
            <a:endParaRPr lang="en-GB" dirty="0"/>
          </a:p>
        </p:txBody>
      </p:sp>
      <p:pic>
        <p:nvPicPr>
          <p:cNvPr id="1028"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676" y="3856186"/>
            <a:ext cx="3997821" cy="281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ounded Rectangle 5"/>
          <p:cNvSpPr/>
          <p:nvPr/>
        </p:nvSpPr>
        <p:spPr>
          <a:xfrm>
            <a:off x="7032104" y="1556792"/>
            <a:ext cx="3240360" cy="21602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latin typeface="Calibri"/>
            </a:endParaRPr>
          </a:p>
        </p:txBody>
      </p:sp>
      <p:pic>
        <p:nvPicPr>
          <p:cNvPr id="1026" name="Picture 2" descr="http://www.cafes-storme.be/135-79-large/coca-cola-05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888" y="1758516"/>
            <a:ext cx="1756792" cy="175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740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Mass Market examples</a:t>
            </a:r>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GB" dirty="0"/>
              <a:t>The small car market in the UK is and example of the mass market</a:t>
            </a:r>
          </a:p>
          <a:p>
            <a:r>
              <a:rPr lang="en-GB" dirty="0"/>
              <a:t>Consumers are not brand loyal in this market, they choose a car based on a logical comparison of features, engine and price</a:t>
            </a:r>
          </a:p>
          <a:p>
            <a:endParaRPr lang="en-GB" dirty="0"/>
          </a:p>
          <a:p>
            <a:r>
              <a:rPr lang="en-GB" dirty="0"/>
              <a:t>In comparison the premium car market is a niche market</a:t>
            </a:r>
          </a:p>
          <a:p>
            <a:r>
              <a:rPr lang="en-GB" dirty="0"/>
              <a:t>Consumers are very brand loyal, for example they may be a “BMW person” or a “Mercedes fan”</a:t>
            </a:r>
          </a:p>
          <a:p>
            <a:endParaRPr lang="en-GB" dirty="0"/>
          </a:p>
          <a:p>
            <a:r>
              <a:rPr lang="en-GB" dirty="0">
                <a:hlinkClick r:id="rId2"/>
              </a:rPr>
              <a:t>Read more here</a:t>
            </a:r>
            <a:endParaRPr lang="en-GB" dirty="0"/>
          </a:p>
        </p:txBody>
      </p:sp>
    </p:spTree>
    <p:extLst>
      <p:ext uri="{BB962C8B-B14F-4D97-AF65-F5344CB8AC3E}">
        <p14:creationId xmlns:p14="http://schemas.microsoft.com/office/powerpoint/2010/main" val="512968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9805E1D8809D44B7BD487A91D8E7FB" ma:contentTypeVersion="4" ma:contentTypeDescription="Create a new document." ma:contentTypeScope="" ma:versionID="8681bd45e583e0dd53ee5c1fd04d3cc1">
  <xsd:schema xmlns:xsd="http://www.w3.org/2001/XMLSchema" xmlns:xs="http://www.w3.org/2001/XMLSchema" xmlns:p="http://schemas.microsoft.com/office/2006/metadata/properties" xmlns:ns2="82170f9e-043c-44f6-b8db-003699c28ac2" targetNamespace="http://schemas.microsoft.com/office/2006/metadata/properties" ma:root="true" ma:fieldsID="ae7ef25bc409642e634d47c66a74a535" ns2:_="">
    <xsd:import namespace="82170f9e-043c-44f6-b8db-003699c28a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70f9e-043c-44f6-b8db-003699c28a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BEA7D1-FD8B-4E7A-AF7E-17F0676D4CB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0C43F0D-51EC-4B20-B41D-EFD192EF239D}">
  <ds:schemaRefs>
    <ds:schemaRef ds:uri="http://schemas.microsoft.com/sharepoint/v3/contenttype/forms"/>
  </ds:schemaRefs>
</ds:datastoreItem>
</file>

<file path=customXml/itemProps3.xml><?xml version="1.0" encoding="utf-8"?>
<ds:datastoreItem xmlns:ds="http://schemas.openxmlformats.org/officeDocument/2006/customXml" ds:itemID="{188AE4A3-8474-45B3-BACB-900EDAD0D9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170f9e-043c-44f6-b8db-003699c28a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17533</TotalTime>
  <Words>2430</Words>
  <Application>Microsoft Office PowerPoint</Application>
  <PresentationFormat>Widescreen</PresentationFormat>
  <Paragraphs>301</Paragraphs>
  <Slides>68</Slides>
  <Notes>18</Notes>
  <HiddenSlides>0</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Office Theme</vt:lpstr>
      <vt:lpstr>1_Office Theme</vt:lpstr>
      <vt:lpstr>PowerPoint Presentation</vt:lpstr>
      <vt:lpstr>Worksheet</vt:lpstr>
      <vt:lpstr>From Edexcel</vt:lpstr>
      <vt:lpstr>Starter</vt:lpstr>
      <vt:lpstr>PowerPoint Presentation</vt:lpstr>
      <vt:lpstr>Definition of mass markets and niche markets</vt:lpstr>
      <vt:lpstr>Activity Imagine this circle is the entire market for watches.  How would it divide up with the different brands?  How many brands can you think of?</vt:lpstr>
      <vt:lpstr>Mass market characteristics</vt:lpstr>
      <vt:lpstr>Mass Market examples</vt:lpstr>
      <vt:lpstr>PowerPoint Presentation</vt:lpstr>
      <vt:lpstr>Mass market pros and cons</vt:lpstr>
      <vt:lpstr>Mass market brands</vt:lpstr>
      <vt:lpstr>Niche market characteristics</vt:lpstr>
      <vt:lpstr>Niche market brands</vt:lpstr>
      <vt:lpstr>Niche market pros and cons</vt:lpstr>
      <vt:lpstr>Niche markets</vt:lpstr>
      <vt:lpstr>Example of Mass vs Niche</vt:lpstr>
      <vt:lpstr>PowerPoint Presentation</vt:lpstr>
      <vt:lpstr>Mass or niche?</vt:lpstr>
      <vt:lpstr>Mass or Niche?</vt:lpstr>
      <vt:lpstr>Mass or niche?</vt:lpstr>
      <vt:lpstr>Market size</vt:lpstr>
      <vt:lpstr>What does a business do with the information about market size?</vt:lpstr>
      <vt:lpstr>What does a business do with the information about market size?</vt:lpstr>
      <vt:lpstr>Market share</vt:lpstr>
      <vt:lpstr>Problems of having a small market share</vt:lpstr>
      <vt:lpstr>PowerPoint Presentation</vt:lpstr>
      <vt:lpstr>Definition of dynamic market</vt:lpstr>
      <vt:lpstr>Dynamic markets – how markets change Was there always a market for these products?</vt:lpstr>
      <vt:lpstr>Dynamic markets – Innovation and market growth</vt:lpstr>
      <vt:lpstr>Dynamic market – which shoes do you prefer?</vt:lpstr>
      <vt:lpstr>Dynamic markets - Online retailing</vt:lpstr>
      <vt:lpstr>Discussion</vt:lpstr>
      <vt:lpstr>Dynamic market example – BooHoo .com</vt:lpstr>
      <vt:lpstr>Advantages and disadvantages of online retailing</vt:lpstr>
      <vt:lpstr>Advantages of online retailing</vt:lpstr>
      <vt:lpstr>Disadvantages of online retailing</vt:lpstr>
      <vt:lpstr>Market growth</vt:lpstr>
      <vt:lpstr>PowerPoint Presentation</vt:lpstr>
      <vt:lpstr>Competition and the market</vt:lpstr>
      <vt:lpstr>Competition and the market</vt:lpstr>
      <vt:lpstr>PowerPoint Presentation</vt:lpstr>
      <vt:lpstr>Definition of Risk</vt:lpstr>
      <vt:lpstr>Risk – lack of job security</vt:lpstr>
      <vt:lpstr>Risk – financial risk</vt:lpstr>
      <vt:lpstr>Definition of Uncertainty</vt:lpstr>
      <vt:lpstr>Uncertainty and spending decisions</vt:lpstr>
      <vt:lpstr>Uncertainty</vt:lpstr>
      <vt:lpstr>How a business may protect itself from uncertainty</vt:lpstr>
      <vt:lpstr>How a business may protect itself from uncertainly</vt:lpstr>
      <vt:lpstr>Sample Edexcel A2 questions</vt:lpstr>
      <vt:lpstr>Sample question 1</vt:lpstr>
      <vt:lpstr>Answer sample question 1</vt:lpstr>
      <vt:lpstr>Sample question 2</vt:lpstr>
      <vt:lpstr>Answer sample question 2</vt:lpstr>
      <vt:lpstr>Case study for question 3</vt:lpstr>
      <vt:lpstr>Sample question 3</vt:lpstr>
      <vt:lpstr>Answer sample question 2</vt:lpstr>
      <vt:lpstr>Case study for question 4</vt:lpstr>
      <vt:lpstr>Sample question 4</vt:lpstr>
      <vt:lpstr>Answer sample question 4</vt:lpstr>
      <vt:lpstr>Case study for question 5</vt:lpstr>
      <vt:lpstr>Sample question 5</vt:lpstr>
      <vt:lpstr>Answer sample question 5</vt:lpstr>
      <vt:lpstr>Case study for question 6</vt:lpstr>
      <vt:lpstr>Sample question 6</vt:lpstr>
      <vt:lpstr>Answer sample question 6</vt:lpstr>
      <vt:lpstr>Glossary</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michael coop</cp:lastModifiedBy>
  <cp:revision>95</cp:revision>
  <dcterms:created xsi:type="dcterms:W3CDTF">2017-05-29T18:04:54Z</dcterms:created>
  <dcterms:modified xsi:type="dcterms:W3CDTF">2020-02-19T13:06:20Z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0x010100E39805E1D8809D44B7BD487A91D8E7FB</vt:lpwstr>
  </property>
  <property fmtid="{D5CDD505-2E9C-101B-9397-08002B2CF9AE}" pid="3" name="Order">
    <vt:r8>92500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